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ILVIYA\PhD\Dissertacia\Raboteni%20w%20momenta\4ernovi%20grafiki-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ILVIYA\PhD\Dissertacia\Raboteni%20w%20momenta\4ernovi%20grafiki-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7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CC" mc:Ignorable="a14" a14:legacySpreadsheetColorIndex="26"/>
            </a:gs>
            <a:gs pos="5000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FFFFCC" mc:Ignorable="a14" a14:legacySpreadsheetColorIndex="26"/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CC" mc:Ignorable="a14" a14:legacySpreadsheetColorIndex="26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/>
            </a:gs>
          </a:gsLst>
          <a:path path="rect">
            <a:fillToRect t="100000" r="100000"/>
          </a:path>
        </a:gradFill>
        <a:ln w="12700">
          <a:solidFill>
            <a:srgbClr val="80808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CC" mc:Ignorable="a14" a14:legacySpreadsheetColorIndex="26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/>
            </a:gs>
          </a:gsLst>
          <a:path path="rect">
            <a:fillToRect t="100000" r="100000"/>
          </a:path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9310344827586203E-2"/>
          <c:y val="0.2276330690826727"/>
          <c:w val="0.8896551724137931"/>
          <c:h val="0.6908267270668176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Sheet1!$A$54</c:f>
              <c:strCache>
                <c:ptCount val="1"/>
                <c:pt idx="0">
                  <c:v>Most patients are autonomous</c:v>
                </c:pt>
              </c:strCache>
            </c:strRef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061200108607092E-2"/>
                  <c:y val="-1.67289394601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19060548465903E-2"/>
                  <c:y val="-2.2879054048028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9771925061091E-2"/>
                  <c:y val="-1.1644982655763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803964159652467E-2"/>
                  <c:y val="-1.4730384070054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Sheet1!$B$53:$E$53</c:f>
              <c:strCache>
                <c:ptCount val="4"/>
                <c:pt idx="0">
                  <c:v>In-patient hospices</c:v>
                </c:pt>
                <c:pt idx="1">
                  <c:v>Home care settings</c:v>
                </c:pt>
                <c:pt idx="2">
                  <c:v>Palliative care</c:v>
                </c:pt>
                <c:pt idx="3">
                  <c:v>Total</c:v>
                </c:pt>
              </c:strCache>
            </c:strRef>
          </c:cat>
          <c:val>
            <c:numRef>
              <c:f>Sheet1!$B$54:$E$54</c:f>
              <c:numCache>
                <c:formatCode>General</c:formatCode>
                <c:ptCount val="4"/>
                <c:pt idx="0">
                  <c:v>24.4</c:v>
                </c:pt>
                <c:pt idx="1">
                  <c:v>23.1</c:v>
                </c:pt>
                <c:pt idx="2">
                  <c:v>62.1</c:v>
                </c:pt>
                <c:pt idx="3">
                  <c:v>35.299999999999997</c:v>
                </c:pt>
              </c:numCache>
            </c:numRef>
          </c:val>
        </c:ser>
        <c:ser>
          <c:idx val="1"/>
          <c:order val="1"/>
          <c:tx>
            <c:strRef>
              <c:f>Sheet1!$A$55</c:f>
              <c:strCache>
                <c:ptCount val="1"/>
                <c:pt idx="0">
                  <c:v>Small part are autonomous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923269074124359E-2"/>
                  <c:y val="-8.1014080487956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170784686396986E-2"/>
                  <c:y val="-1.135713075503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39098560955754E-2"/>
                  <c:y val="-1.085098224556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11430898723865E-2"/>
                  <c:y val="-8.9656771386023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Sheet1!$B$53:$E$53</c:f>
              <c:strCache>
                <c:ptCount val="4"/>
                <c:pt idx="0">
                  <c:v>In-patient hospices</c:v>
                </c:pt>
                <c:pt idx="1">
                  <c:v>Home care settings</c:v>
                </c:pt>
                <c:pt idx="2">
                  <c:v>Palliative care</c:v>
                </c:pt>
                <c:pt idx="3">
                  <c:v>Total</c:v>
                </c:pt>
              </c:strCache>
            </c:strRef>
          </c:cat>
          <c:val>
            <c:numRef>
              <c:f>Sheet1!$B$55:$E$55</c:f>
              <c:numCache>
                <c:formatCode>General</c:formatCode>
                <c:ptCount val="4"/>
                <c:pt idx="0">
                  <c:v>66.400000000000006</c:v>
                </c:pt>
                <c:pt idx="1">
                  <c:v>71.7</c:v>
                </c:pt>
                <c:pt idx="2">
                  <c:v>25.7</c:v>
                </c:pt>
                <c:pt idx="3">
                  <c:v>55.3</c:v>
                </c:pt>
              </c:numCache>
            </c:numRef>
          </c:val>
        </c:ser>
        <c:ser>
          <c:idx val="2"/>
          <c:order val="2"/>
          <c:tx>
            <c:strRef>
              <c:f>Sheet1!$A$56</c:f>
              <c:strCache>
                <c:ptCount val="1"/>
                <c:pt idx="0">
                  <c:v>No autonomous patients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3681861983349098E-2"/>
                  <c:y val="-2.5920552065823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580845393223311E-2"/>
                  <c:y val="-6.9202866495620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191164086848496E-2"/>
                  <c:y val="-2.612005662213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0560817439165197E-2"/>
                  <c:y val="-1.934309475360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Sheet1!$B$53:$E$53</c:f>
              <c:strCache>
                <c:ptCount val="4"/>
                <c:pt idx="0">
                  <c:v>In-patient hospices</c:v>
                </c:pt>
                <c:pt idx="1">
                  <c:v>Home care settings</c:v>
                </c:pt>
                <c:pt idx="2">
                  <c:v>Palliative care</c:v>
                </c:pt>
                <c:pt idx="3">
                  <c:v>Total</c:v>
                </c:pt>
              </c:strCache>
            </c:strRef>
          </c:cat>
          <c:val>
            <c:numRef>
              <c:f>Sheet1!$B$56:$E$56</c:f>
              <c:numCache>
                <c:formatCode>General</c:formatCode>
                <c:ptCount val="4"/>
                <c:pt idx="0">
                  <c:v>2.5</c:v>
                </c:pt>
                <c:pt idx="1">
                  <c:v>2.6</c:v>
                </c:pt>
                <c:pt idx="2">
                  <c:v>6.1</c:v>
                </c:pt>
                <c:pt idx="3">
                  <c:v>3.6</c:v>
                </c:pt>
              </c:numCache>
            </c:numRef>
          </c:val>
        </c:ser>
        <c:ser>
          <c:idx val="3"/>
          <c:order val="3"/>
          <c:tx>
            <c:strRef>
              <c:f>Sheet1!$A$57</c:f>
              <c:strCache>
                <c:ptCount val="1"/>
                <c:pt idx="0">
                  <c:v>Not specified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23361390171057E-2"/>
                  <c:y val="-4.6489687090359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81129513983169E-2"/>
                  <c:y val="-3.6501190465574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18408905783276E-2"/>
                  <c:y val="-4.6961414647631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976377952755861E-2"/>
                  <c:y val="-4.379985910594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Sheet1!$B$53:$E$53</c:f>
              <c:strCache>
                <c:ptCount val="4"/>
                <c:pt idx="0">
                  <c:v>In-patient hospices</c:v>
                </c:pt>
                <c:pt idx="1">
                  <c:v>Home care settings</c:v>
                </c:pt>
                <c:pt idx="2">
                  <c:v>Palliative care</c:v>
                </c:pt>
                <c:pt idx="3">
                  <c:v>Total</c:v>
                </c:pt>
              </c:strCache>
            </c:strRef>
          </c:cat>
          <c:val>
            <c:numRef>
              <c:f>Sheet1!$B$57:$E$57</c:f>
              <c:numCache>
                <c:formatCode>General</c:formatCode>
                <c:ptCount val="4"/>
                <c:pt idx="0">
                  <c:v>6.7</c:v>
                </c:pt>
                <c:pt idx="1">
                  <c:v>2.6</c:v>
                </c:pt>
                <c:pt idx="2">
                  <c:v>6.1</c:v>
                </c:pt>
                <c:pt idx="3">
                  <c:v>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103872"/>
        <c:axId val="84383936"/>
        <c:axId val="0"/>
      </c:bar3DChart>
      <c:catAx>
        <c:axId val="1051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bg-BG"/>
          </a:p>
        </c:txPr>
        <c:crossAx val="84383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839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bg-BG"/>
          </a:p>
        </c:txPr>
        <c:crossAx val="1051038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7656078271362716"/>
          <c:y val="0.12989297766350635"/>
          <c:w val="0.78206896551724137"/>
          <c:h val="0.102145588944239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bg-BG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4"/>
      <c:rotY val="20"/>
      <c:depthPercent val="10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CC" mc:Ignorable="a14" a14:legacySpreadsheetColorIndex="26"/>
            </a:gs>
            <a:gs pos="5000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FFFFCC" mc:Ignorable="a14" a14:legacySpreadsheetColorIndex="26"/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CC" mc:Ignorable="a14" a14:legacySpreadsheetColorIndex="26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/>
            </a:gs>
          </a:gsLst>
          <a:path path="rect">
            <a:fillToRect t="100000" r="100000"/>
          </a:path>
        </a:gradFill>
        <a:ln w="12700">
          <a:solidFill>
            <a:srgbClr val="80808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CC" mc:Ignorable="a14" a14:legacySpreadsheetColorIndex="26"/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/>
            </a:gs>
          </a:gsLst>
          <a:path path="rect">
            <a:fillToRect t="100000" r="100000"/>
          </a:path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103448275862069E-2"/>
          <c:y val="1.8120045300113252E-2"/>
          <c:w val="0.85793103448275865"/>
          <c:h val="0.8958097395243488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Sheet1!$A$138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909584577789795E-3"/>
                  <c:y val="3.0822268394253727E-2"/>
                </c:manualLayout>
              </c:layout>
              <c:tx>
                <c:rich>
                  <a:bodyPr/>
                  <a:lstStyle/>
                  <a:p>
                    <a:r>
                      <a:rPr lang="bg-BG" sz="1800"/>
                      <a:t>35,2</a:t>
                    </a:r>
                    <a:endParaRPr lang="bg-BG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824599511267469E-3"/>
                  <c:y val="-1.5453937453741129E-2"/>
                </c:manualLayout>
              </c:layout>
              <c:tx>
                <c:rich>
                  <a:bodyPr/>
                  <a:lstStyle/>
                  <a:p>
                    <a:r>
                      <a:rPr lang="bg-BG" sz="1800"/>
                      <a:t>23,4</a:t>
                    </a:r>
                    <a:endParaRPr lang="bg-BG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8120010860712723E-3"/>
                  <c:y val="-3.2948341819673432E-2"/>
                </c:manualLayout>
              </c:layout>
              <c:tx>
                <c:rich>
                  <a:bodyPr/>
                  <a:lstStyle/>
                  <a:p>
                    <a:r>
                      <a:rPr lang="bg-BG" sz="1800"/>
                      <a:t>18,2</a:t>
                    </a:r>
                    <a:endParaRPr lang="bg-BG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3932663589466587E-3"/>
                  <c:y val="3.8308914669925587E-3"/>
                </c:manualLayout>
              </c:layout>
              <c:tx>
                <c:rich>
                  <a:bodyPr/>
                  <a:lstStyle/>
                  <a:p>
                    <a:r>
                      <a:rPr lang="bg-BG" sz="1800"/>
                      <a:t>28,2</a:t>
                    </a:r>
                    <a:endParaRPr lang="bg-BG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Sheet1!$B$137:$E$137</c:f>
              <c:strCache>
                <c:ptCount val="4"/>
                <c:pt idx="0">
                  <c:v>In-patient hospices</c:v>
                </c:pt>
                <c:pt idx="1">
                  <c:v>Home care settings</c:v>
                </c:pt>
                <c:pt idx="2">
                  <c:v>Palliative care units</c:v>
                </c:pt>
                <c:pt idx="3">
                  <c:v>Total</c:v>
                </c:pt>
              </c:strCache>
            </c:strRef>
          </c:cat>
          <c:val>
            <c:numRef>
              <c:f>Sheet1!$B$138:$E$138</c:f>
              <c:numCache>
                <c:formatCode>0.00%</c:formatCode>
                <c:ptCount val="4"/>
                <c:pt idx="0">
                  <c:v>0.35199999999999998</c:v>
                </c:pt>
                <c:pt idx="1">
                  <c:v>0.23400000000000001</c:v>
                </c:pt>
                <c:pt idx="2">
                  <c:v>0.182</c:v>
                </c:pt>
                <c:pt idx="3">
                  <c:v>0.28199999999999997</c:v>
                </c:pt>
              </c:numCache>
            </c:numRef>
          </c:val>
        </c:ser>
        <c:ser>
          <c:idx val="1"/>
          <c:order val="1"/>
          <c:tx>
            <c:strRef>
              <c:f>Sheet1!$A$139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FF99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4081998370893187E-3"/>
                  <c:y val="0.1936323021909917"/>
                </c:manualLayout>
              </c:layout>
              <c:tx>
                <c:rich>
                  <a:bodyPr/>
                  <a:lstStyle/>
                  <a:p>
                    <a:r>
                      <a:rPr lang="bg-BG" sz="1800" b="1" i="1"/>
                      <a:t>64,8</a:t>
                    </a:r>
                    <a:endParaRPr lang="bg-BG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842328694579399E-3"/>
                  <c:y val="0.19820819865871189"/>
                </c:manualLayout>
              </c:layout>
              <c:tx>
                <c:rich>
                  <a:bodyPr/>
                  <a:lstStyle/>
                  <a:p>
                    <a:r>
                      <a:rPr lang="bg-BG" sz="1800" b="1" i="1"/>
                      <a:t>76,6</a:t>
                    </a:r>
                    <a:endParaRPr lang="bg-BG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294142669872179E-3"/>
                  <c:y val="0.2232000113909812"/>
                </c:manualLayout>
              </c:layout>
              <c:tx>
                <c:rich>
                  <a:bodyPr/>
                  <a:lstStyle/>
                  <a:p>
                    <a:r>
                      <a:rPr lang="bg-BG" sz="1800" b="1" i="1"/>
                      <a:t>81,8</a:t>
                    </a:r>
                    <a:endParaRPr lang="bg-BG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056481087603848E-3"/>
                  <c:y val="0.22947530292890603"/>
                </c:manualLayout>
              </c:layout>
              <c:tx>
                <c:rich>
                  <a:bodyPr/>
                  <a:lstStyle/>
                  <a:p>
                    <a:r>
                      <a:rPr lang="bg-BG" sz="1800" b="1" i="1"/>
                      <a:t>71,8</a:t>
                    </a:r>
                    <a:endParaRPr lang="bg-BG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Sheet1!$B$137:$E$137</c:f>
              <c:strCache>
                <c:ptCount val="4"/>
                <c:pt idx="0">
                  <c:v>In-patient hospices</c:v>
                </c:pt>
                <c:pt idx="1">
                  <c:v>Home care settings</c:v>
                </c:pt>
                <c:pt idx="2">
                  <c:v>Palliative care units</c:v>
                </c:pt>
                <c:pt idx="3">
                  <c:v>Total</c:v>
                </c:pt>
              </c:strCache>
            </c:strRef>
          </c:cat>
          <c:val>
            <c:numRef>
              <c:f>Sheet1!$B$139:$E$139</c:f>
              <c:numCache>
                <c:formatCode>0.00%</c:formatCode>
                <c:ptCount val="4"/>
                <c:pt idx="0">
                  <c:v>0.64800000000000002</c:v>
                </c:pt>
                <c:pt idx="1">
                  <c:v>0.76600000000000001</c:v>
                </c:pt>
                <c:pt idx="2">
                  <c:v>0.81799999999999995</c:v>
                </c:pt>
                <c:pt idx="3">
                  <c:v>0.71799999999999997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05105408"/>
        <c:axId val="105144896"/>
        <c:axId val="0"/>
      </c:bar3DChart>
      <c:catAx>
        <c:axId val="10510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bg-BG"/>
          </a:p>
        </c:txPr>
        <c:crossAx val="10514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144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bg-BG"/>
          </a:p>
        </c:txPr>
        <c:crossAx val="1051054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2408278869397642"/>
          <c:y val="4.9577112514563912E-2"/>
          <c:w val="7.4459616159091219E-2"/>
          <c:h val="9.173272933182333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bg-BG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E3A18-2676-472F-B38A-B5894FDCD64C}" type="datetimeFigureOut">
              <a:rPr lang="bg-BG" smtClean="0"/>
              <a:t>22.9.2014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4D6C9-0D2A-42FC-8DAD-E4FC4F00C5C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17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авоъгъл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Закръглен правоъгъл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3FB-BA49-4CC0-9B10-36F6D39FE3EA}" type="datetime1">
              <a:rPr lang="bg-BG" smtClean="0"/>
              <a:t>22.9.2014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921F-D5D6-4510-97A2-F5A2472D515C}" type="datetime1">
              <a:rPr lang="bg-BG" smtClean="0"/>
              <a:t>22.9.2014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47DF-3DD1-42D6-B976-A94CF61CD124}" type="datetime1">
              <a:rPr lang="bg-BG" smtClean="0"/>
              <a:t>22.9.2014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EE16-C2FF-4BF4-9D8C-FDDD00B1ACF8}" type="datetime1">
              <a:rPr lang="bg-BG" smtClean="0"/>
              <a:t>22.9.2014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Закръглен правоъгъл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42B-E2E7-4F82-BABA-4DAC3D58E409}" type="datetime1">
              <a:rPr lang="bg-BG" smtClean="0"/>
              <a:t>22.9.2014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86EB-2364-40E8-B8BB-49A13539D88C}" type="datetime1">
              <a:rPr lang="bg-BG" smtClean="0"/>
              <a:t>22.9.2014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B7FB-ABF6-4033-8FF7-EDC000F183B9}" type="datetime1">
              <a:rPr lang="bg-BG" smtClean="0"/>
              <a:t>22.9.2014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AE6-7B21-4A21-824C-6987D9B26ACB}" type="datetime1">
              <a:rPr lang="bg-BG" smtClean="0"/>
              <a:t>22.9.2014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B336-04B8-44D7-A3F5-E13D33C4F78C}" type="datetime1">
              <a:rPr lang="bg-BG" smtClean="0"/>
              <a:t>22.9.2014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Закръглен правоъгъл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5A9A-D281-44ED-8DA0-205BEF6EE834}" type="datetime1">
              <a:rPr lang="bg-BG" smtClean="0"/>
              <a:t>22.9.2014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D7E9-6DA1-4F81-8231-510264730ECA}" type="datetime1">
              <a:rPr lang="bg-BG" smtClean="0"/>
              <a:t>22.9.2014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Правоъгъл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Закръглен правоъгъл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70ACA4-5246-4494-A206-F11DB6632F70}" type="datetime1">
              <a:rPr lang="bg-BG" smtClean="0"/>
              <a:t>22.9.2014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AA20CC-1851-4C11-B0B2-2DEF9661DE9C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827584" y="3556992"/>
            <a:ext cx="7488832" cy="1600200"/>
          </a:xfrm>
        </p:spPr>
        <p:txBody>
          <a:bodyPr/>
          <a:lstStyle/>
          <a:p>
            <a:r>
              <a:rPr lang="en-US" b="1" dirty="0" smtClean="0"/>
              <a:t>SILVIYA </a:t>
            </a:r>
            <a:r>
              <a:rPr lang="en-US" b="1" dirty="0" smtClean="0"/>
              <a:t>ALEKSANDROVA-YANKULOVSKA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sz="2800" b="1" i="1" dirty="0" smtClean="0"/>
              <a:t>Medical </a:t>
            </a:r>
            <a:r>
              <a:rPr lang="en-US" sz="2800" b="1" i="1" dirty="0"/>
              <a:t>University of Pleven, Pleven, Bulgaria</a:t>
            </a:r>
            <a:endParaRPr lang="bg-BG" sz="2800" b="1" i="1" dirty="0"/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TRUTH TELLING TO TERMINALLY ILL PATIENTS IN BULGARIAN </a:t>
            </a:r>
            <a:r>
              <a:rPr lang="en-US" b="1" dirty="0" smtClean="0"/>
              <a:t>HOSPICES</a:t>
            </a:r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67094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AND SOURCE OF INFORMATION</a:t>
            </a:r>
            <a:endParaRPr lang="bg-BG" dirty="0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10</a:t>
            </a:fld>
            <a:endParaRPr lang="bg-BG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10612"/>
              </p:ext>
            </p:extLst>
          </p:nvPr>
        </p:nvGraphicFramePr>
        <p:xfrm>
          <a:off x="107499" y="908718"/>
          <a:ext cx="8928993" cy="58559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1717"/>
                <a:gridCol w="657273"/>
                <a:gridCol w="657273"/>
                <a:gridCol w="657273"/>
                <a:gridCol w="657273"/>
                <a:gridCol w="657273"/>
                <a:gridCol w="657273"/>
                <a:gridCol w="657273"/>
                <a:gridCol w="657273"/>
                <a:gridCol w="657273"/>
                <a:gridCol w="657273"/>
                <a:gridCol w="657273"/>
                <a:gridCol w="657273"/>
              </a:tblGrid>
              <a:tr h="22020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When and who informed the patient about the diagnosis?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In-patient hospices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Home care settings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Palliative care units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3669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Managers and personnel </a:t>
                      </a:r>
                      <a:endParaRPr lang="bg-BG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Relatives</a:t>
                      </a:r>
                      <a:endParaRPr lang="bg-BG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Managers and personnel </a:t>
                      </a:r>
                      <a:endParaRPr lang="bg-BG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Relatives</a:t>
                      </a:r>
                      <a:endParaRPr lang="bg-BG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Managers and personnel </a:t>
                      </a:r>
                      <a:endParaRPr lang="bg-BG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Relatives</a:t>
                      </a:r>
                      <a:endParaRPr lang="bg-BG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479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%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bg-BG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9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Don’t know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7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5,9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38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35,2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2,6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23,4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8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18,2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Physician before hospice admission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60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50,4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47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43,5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26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66,7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40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62,6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35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53,1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54,5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9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Physician after hospice admission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13,4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6,5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5,1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-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-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25,8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11,4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9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Relatives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18,5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14,8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10,2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10,9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2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3,0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13,6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0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Combined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1,7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5,1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8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12,1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2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 specified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10,1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10,3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3,1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6,0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1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86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cap="all" dirty="0">
                          <a:effectLst/>
                        </a:rPr>
                        <a:t>Total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119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100,0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108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100,0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39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100,0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64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100,0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66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100,0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44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100,0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4" marR="576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120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INVOLVEMENT IN DECISION-MAKING</a:t>
            </a:r>
            <a:endParaRPr lang="bg-BG" dirty="0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11</a:t>
            </a:fld>
            <a:endParaRPr lang="bg-BG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214865"/>
              </p:ext>
            </p:extLst>
          </p:nvPr>
        </p:nvGraphicFramePr>
        <p:xfrm>
          <a:off x="395536" y="1556796"/>
          <a:ext cx="8424935" cy="4104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262"/>
                <a:gridCol w="832384"/>
                <a:gridCol w="834069"/>
                <a:gridCol w="834069"/>
                <a:gridCol w="832384"/>
                <a:gridCol w="834069"/>
                <a:gridCol w="830698"/>
              </a:tblGrid>
              <a:tr h="10390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you involve patients and their relatives in decision-making?</a:t>
                      </a:r>
                      <a:endParaRPr lang="bg-BG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In-patient hospice</a:t>
                      </a:r>
                      <a:endParaRPr lang="bg-BG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Home care settings</a:t>
                      </a:r>
                      <a:endParaRPr lang="bg-BG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Palliative care </a:t>
                      </a: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units</a:t>
                      </a:r>
                      <a:endParaRPr lang="bg-BG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1090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</a:tr>
              <a:tr h="510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bg-BG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35,4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36,4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</a:tr>
              <a:tr h="510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when it is possible</a:t>
                      </a:r>
                      <a:endParaRPr lang="bg-BG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</a:tr>
              <a:tr h="510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Only relatives</a:t>
                      </a:r>
                      <a:endParaRPr lang="bg-BG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</a:tr>
              <a:tr h="510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specified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</a:tr>
              <a:tr h="510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number of respondents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bg-BG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bg-BG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5" name="Правоъгълник 4"/>
          <p:cNvSpPr/>
          <p:nvPr/>
        </p:nvSpPr>
        <p:spPr>
          <a:xfrm>
            <a:off x="3923928" y="5892759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(based on data from hospices’ managers and staff)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467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772400" cy="922114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bg-BG" dirty="0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12</a:t>
            </a:fld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Following the recent tendencies in bioethics in favor of </a:t>
            </a:r>
            <a:r>
              <a:rPr lang="en-US" b="1" dirty="0">
                <a:solidFill>
                  <a:srgbClr val="C00000"/>
                </a:solidFill>
              </a:rPr>
              <a:t>respect for autonomy</a:t>
            </a:r>
            <a:r>
              <a:rPr lang="en-US" dirty="0"/>
              <a:t>, Bulgarian physicians inform patients and try to develop </a:t>
            </a:r>
            <a:r>
              <a:rPr lang="en-US" b="1" dirty="0">
                <a:solidFill>
                  <a:srgbClr val="C00000"/>
                </a:solidFill>
              </a:rPr>
              <a:t>partnership</a:t>
            </a:r>
            <a:r>
              <a:rPr lang="en-US" dirty="0"/>
              <a:t> in most of the therapeutic relations. The issue of truth telling in case of terminally ill patients, however, is still one of the most complex and sensitive situations presenting </a:t>
            </a:r>
            <a:r>
              <a:rPr lang="en-US" b="1" dirty="0">
                <a:solidFill>
                  <a:srgbClr val="C00000"/>
                </a:solidFill>
              </a:rPr>
              <a:t>moral dilemma </a:t>
            </a:r>
            <a:r>
              <a:rPr lang="en-US" dirty="0"/>
              <a:t>in clinical practice. The last amendments in health law closed the door for </a:t>
            </a:r>
            <a:r>
              <a:rPr lang="en-US" dirty="0" smtClean="0"/>
              <a:t>the possibility </a:t>
            </a:r>
            <a:r>
              <a:rPr lang="en-US" dirty="0"/>
              <a:t>not to tell the truth.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Does </a:t>
            </a:r>
            <a:r>
              <a:rPr lang="en-US" b="1" dirty="0">
                <a:solidFill>
                  <a:srgbClr val="C00000"/>
                </a:solidFill>
              </a:rPr>
              <a:t>this strict rule make things easier in practice? </a:t>
            </a:r>
            <a:endParaRPr lang="bg-BG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45822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bg-B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13</a:t>
            </a:fld>
            <a:endParaRPr lang="bg-BG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711914" y="2535659"/>
            <a:ext cx="7772400" cy="893341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 ATTENTION!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2339752" y="4226311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information: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Assoc. Prof. Dr.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Silviya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Aleksandrova-Yankulovska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MD, PhD, MAS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Medical University of Pleven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Dean, Faculty of Public Health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1,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Kliment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Ohridski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str.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5800 Pleven, Bulgaria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ilviya_aleksandrova@hotmail.com</a:t>
            </a:r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9333496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OLD DEBATE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 smtClean="0">
                <a:solidFill>
                  <a:srgbClr val="C00000"/>
                </a:solidFill>
              </a:rPr>
              <a:t>ARGUMENTS FOR</a:t>
            </a:r>
          </a:p>
          <a:p>
            <a:r>
              <a:rPr lang="en-US" sz="2400" dirty="0" smtClean="0"/>
              <a:t>Respect for autonomy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ettle </a:t>
            </a:r>
            <a:r>
              <a:rPr lang="en-US" sz="2400" dirty="0"/>
              <a:t>family and other </a:t>
            </a:r>
            <a:r>
              <a:rPr lang="en-US" sz="2400" dirty="0" smtClean="0"/>
              <a:t>problems</a:t>
            </a:r>
          </a:p>
          <a:p>
            <a:r>
              <a:rPr lang="en-US" sz="2400" dirty="0" smtClean="0"/>
              <a:t>Effective palliative treatment</a:t>
            </a:r>
          </a:p>
          <a:p>
            <a:r>
              <a:rPr lang="en-US" sz="2400" dirty="0" smtClean="0"/>
              <a:t>Strengthens relationships</a:t>
            </a:r>
          </a:p>
          <a:p>
            <a:r>
              <a:rPr lang="en-US" sz="2400" dirty="0" smtClean="0"/>
              <a:t>Facilitated communication in the family</a:t>
            </a:r>
          </a:p>
          <a:p>
            <a:r>
              <a:rPr lang="en-US" sz="2400" dirty="0" smtClean="0"/>
              <a:t>Better team work</a:t>
            </a:r>
          </a:p>
          <a:p>
            <a:r>
              <a:rPr lang="en-US" sz="2400" dirty="0" smtClean="0"/>
              <a:t>Better physical condition (</a:t>
            </a:r>
            <a:r>
              <a:rPr lang="en-US" sz="2400" dirty="0" smtClean="0">
                <a:sym typeface="Symbol"/>
              </a:rPr>
              <a:t>anxiety, distress, DNR)</a:t>
            </a:r>
            <a:endParaRPr lang="en-US" sz="2400" dirty="0" smtClean="0"/>
          </a:p>
          <a:p>
            <a:endParaRPr lang="en-US" sz="2400" dirty="0" smtClean="0"/>
          </a:p>
          <a:p>
            <a:endParaRPr lang="bg-BG" sz="24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 smtClean="0"/>
              <a:t>ARGUMENTS AGAINST</a:t>
            </a:r>
          </a:p>
          <a:p>
            <a:pPr>
              <a:buClrTx/>
            </a:pPr>
            <a:r>
              <a:rPr lang="en-US" sz="2400" dirty="0" smtClean="0"/>
              <a:t>Depriving from hope</a:t>
            </a:r>
          </a:p>
          <a:p>
            <a:pPr>
              <a:buClrTx/>
            </a:pPr>
            <a:r>
              <a:rPr lang="en-US" sz="2400" dirty="0" smtClean="0"/>
              <a:t>Stress &gt; suicide?</a:t>
            </a:r>
          </a:p>
          <a:p>
            <a:pPr>
              <a:buClrTx/>
            </a:pPr>
            <a:r>
              <a:rPr lang="en-US" sz="2400" dirty="0" smtClean="0"/>
              <a:t>Lack of time for adequate information process</a:t>
            </a:r>
          </a:p>
          <a:p>
            <a:pPr>
              <a:buClrTx/>
            </a:pPr>
            <a:r>
              <a:rPr lang="en-US" sz="2400" dirty="0" smtClean="0"/>
              <a:t>Lack of training</a:t>
            </a:r>
          </a:p>
          <a:p>
            <a:pPr>
              <a:buClrTx/>
            </a:pPr>
            <a:r>
              <a:rPr lang="en-US" sz="2400" dirty="0" smtClean="0"/>
              <a:t>Uncertain prognosis</a:t>
            </a:r>
          </a:p>
          <a:p>
            <a:pPr>
              <a:buClrTx/>
            </a:pPr>
            <a:r>
              <a:rPr lang="en-US" sz="2400" dirty="0" smtClean="0"/>
              <a:t>Difficult and causing stress in health professionals</a:t>
            </a:r>
          </a:p>
          <a:p>
            <a:endParaRPr lang="bg-BG" sz="2400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62206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8689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ETHICAL DOCUMENTS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3421360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The Charter on Medical </a:t>
            </a:r>
            <a:r>
              <a:rPr lang="en-US" b="1" i="1" dirty="0" smtClean="0">
                <a:solidFill>
                  <a:srgbClr val="C00000"/>
                </a:solidFill>
              </a:rPr>
              <a:t>Professionalism </a:t>
            </a:r>
            <a:r>
              <a:rPr lang="en-US" i="1" dirty="0" smtClean="0"/>
              <a:t>(</a:t>
            </a:r>
            <a:r>
              <a:rPr lang="en-US" i="1" dirty="0"/>
              <a:t>US Accreditation Council for Graduate Medical </a:t>
            </a:r>
            <a:r>
              <a:rPr lang="en-US" i="1" dirty="0" smtClean="0"/>
              <a:t>Education)</a:t>
            </a:r>
            <a:r>
              <a:rPr lang="en-US" dirty="0" smtClean="0"/>
              <a:t>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openness and honesty in physicians' communication with patients </a:t>
            </a:r>
            <a:endParaRPr lang="en-US" dirty="0" smtClean="0"/>
          </a:p>
          <a:p>
            <a:r>
              <a:rPr lang="en-US" b="1" i="1" dirty="0">
                <a:solidFill>
                  <a:srgbClr val="C00000"/>
                </a:solidFill>
              </a:rPr>
              <a:t>World Medical Association </a:t>
            </a:r>
            <a:r>
              <a:rPr lang="en-US" b="1" i="1" dirty="0" smtClean="0">
                <a:solidFill>
                  <a:srgbClr val="C00000"/>
                </a:solidFill>
              </a:rPr>
              <a:t>Declaration </a:t>
            </a:r>
            <a:r>
              <a:rPr lang="en-US" b="1" i="1" dirty="0">
                <a:solidFill>
                  <a:srgbClr val="C00000"/>
                </a:solidFill>
              </a:rPr>
              <a:t>on the rights of the </a:t>
            </a:r>
            <a:r>
              <a:rPr lang="en-US" b="1" i="1" dirty="0" smtClean="0">
                <a:solidFill>
                  <a:srgbClr val="C00000"/>
                </a:solidFill>
              </a:rPr>
              <a:t>patient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“Exceptionally, information may be withheld from the patient when there is good reason to believe that this information would create a serious hazard to his/her life or health</a:t>
            </a:r>
            <a:r>
              <a:rPr lang="en-US" dirty="0" smtClean="0"/>
              <a:t>”. 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1066800" y="4509120"/>
            <a:ext cx="7772400" cy="86409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LEGAL FRAMEWORK</a:t>
            </a:r>
            <a:endParaRPr lang="bg-BG" sz="3600" dirty="0"/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914400" y="5336232"/>
            <a:ext cx="7772400" cy="1045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solidFill>
                  <a:srgbClr val="C00000"/>
                </a:solidFill>
              </a:rPr>
              <a:t>Bulgarian Health Act </a:t>
            </a:r>
            <a:r>
              <a:rPr lang="en-US" b="1" dirty="0" smtClean="0"/>
              <a:t>&gt;</a:t>
            </a:r>
            <a:r>
              <a:rPr lang="en-US" dirty="0" smtClean="0"/>
              <a:t> no possibility to withhold information</a:t>
            </a:r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3653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TRADITIONS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en-US" dirty="0" smtClean="0"/>
              <a:t>Asian and Muslim cultures &gt; family rather than the patient</a:t>
            </a:r>
          </a:p>
          <a:p>
            <a:r>
              <a:rPr lang="en-US" dirty="0" smtClean="0"/>
              <a:t>Western cultures &gt; priority of autonomy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However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Paternalism still exists!</a:t>
            </a:r>
          </a:p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13611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</a:t>
            </a:r>
            <a:endParaRPr lang="bg-BG" sz="3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89112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study the issue of truth telling to terminally ill patients in Bulgarian hospices. </a:t>
            </a:r>
            <a:endParaRPr lang="bg-BG" dirty="0"/>
          </a:p>
          <a:p>
            <a:endParaRPr lang="bg-BG" dirty="0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899592" y="263691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METHODS</a:t>
            </a:r>
            <a:endParaRPr lang="bg-BG" sz="3600" dirty="0"/>
          </a:p>
        </p:txBody>
      </p:sp>
      <p:sp>
        <p:nvSpPr>
          <p:cNvPr id="5" name="Контейнер за съдържание 2"/>
          <p:cNvSpPr txBox="1">
            <a:spLocks/>
          </p:cNvSpPr>
          <p:nvPr/>
        </p:nvSpPr>
        <p:spPr>
          <a:xfrm>
            <a:off x="976064" y="3968080"/>
            <a:ext cx="7772400" cy="11891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Self-administered questionnaire</a:t>
            </a:r>
          </a:p>
          <a:p>
            <a:r>
              <a:rPr lang="en-US" dirty="0" smtClean="0"/>
              <a:t>Personnel and patients’ relatives</a:t>
            </a:r>
          </a:p>
          <a:p>
            <a:r>
              <a:rPr lang="en-US" dirty="0"/>
              <a:t>17 in-patient, 12 home care hospices and 5 palliative care units</a:t>
            </a:r>
            <a:r>
              <a:rPr lang="en-US" dirty="0" smtClean="0"/>
              <a:t> 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97932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360040" cy="47525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RESULTS</a:t>
            </a:r>
            <a:endParaRPr lang="bg-BG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36850"/>
              </p:ext>
            </p:extLst>
          </p:nvPr>
        </p:nvGraphicFramePr>
        <p:xfrm>
          <a:off x="755576" y="44624"/>
          <a:ext cx="8136904" cy="6905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80"/>
                <a:gridCol w="2580591"/>
                <a:gridCol w="2674572"/>
                <a:gridCol w="2787761"/>
              </a:tblGrid>
              <a:tr h="25749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Characteristics of participants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Percentage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STAFF MEMBERS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190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100.0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Type of hospice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>
                          <a:effectLst/>
                        </a:rPr>
                        <a:t> 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In-patient hospices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102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53.68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>
                          <a:effectLst/>
                        </a:rPr>
                        <a:t> 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Home care hospices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14.21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>
                          <a:effectLst/>
                        </a:rPr>
                        <a:t> 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Palliative care units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61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32.11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49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Professional position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Physician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8.42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Nurse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74.21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</a:t>
                      </a:r>
                      <a:r>
                        <a:rPr lang="en-US" sz="1600" dirty="0" smtClean="0">
                          <a:effectLst/>
                        </a:rPr>
                        <a:t>Other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17.37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7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bg-BG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PATIENTS’ RELATIVES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bg-BG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bg-BG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100.0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Type of hospice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In-patient hospices</a:t>
                      </a:r>
                      <a:endParaRPr lang="bg-BG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108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50.00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Home care hospices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29.63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Palliative care units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20.37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Relationship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Spouse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23.15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Child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53.24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Parent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2.78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Other</a:t>
                      </a:r>
                      <a:endParaRPr lang="bg-BG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20.83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12618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PATIENTS’ AUTONOMY</a:t>
            </a:r>
            <a:endParaRPr lang="bg-BG" dirty="0"/>
          </a:p>
        </p:txBody>
      </p:sp>
      <p:graphicFrame>
        <p:nvGraphicFramePr>
          <p:cNvPr id="3" name="Диаграма 2"/>
          <p:cNvGraphicFramePr/>
          <p:nvPr>
            <p:extLst>
              <p:ext uri="{D42A27DB-BD31-4B8C-83A1-F6EECF244321}">
                <p14:modId xmlns:p14="http://schemas.microsoft.com/office/powerpoint/2010/main" val="3423907261"/>
              </p:ext>
            </p:extLst>
          </p:nvPr>
        </p:nvGraphicFramePr>
        <p:xfrm>
          <a:off x="467544" y="737320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75399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5192" y="260648"/>
            <a:ext cx="8507288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PATIENTS’ AWARENESS OF THE DIAGNOSIS</a:t>
            </a:r>
            <a:endParaRPr lang="bg-BG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108083"/>
              </p:ext>
            </p:extLst>
          </p:nvPr>
        </p:nvGraphicFramePr>
        <p:xfrm>
          <a:off x="755576" y="1412774"/>
          <a:ext cx="7848871" cy="4248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7280"/>
                <a:gridCol w="877504"/>
                <a:gridCol w="877504"/>
                <a:gridCol w="767619"/>
                <a:gridCol w="839829"/>
                <a:gridCol w="842969"/>
                <a:gridCol w="656166"/>
              </a:tblGrid>
              <a:tr h="7433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Do the patients know their diagnosis?</a:t>
                      </a:r>
                      <a:endParaRPr lang="bg-BG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In-patient hospice</a:t>
                      </a:r>
                      <a:endParaRPr lang="bg-BG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Home care settings</a:t>
                      </a:r>
                      <a:endParaRPr lang="bg-BG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Palliative care units</a:t>
                      </a:r>
                      <a:endParaRPr lang="bg-BG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8418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%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%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%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58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No</a:t>
                      </a:r>
                      <a:endParaRPr lang="bg-BG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5,</a:t>
                      </a:r>
                      <a:r>
                        <a:rPr lang="en-US" sz="1800">
                          <a:effectLst/>
                        </a:rPr>
                        <a:t>9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2,6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-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58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The majority Yes</a:t>
                      </a:r>
                      <a:endParaRPr lang="bg-BG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60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50,</a:t>
                      </a:r>
                      <a:r>
                        <a:rPr lang="en-US" sz="1800">
                          <a:effectLst/>
                        </a:rPr>
                        <a:t>8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26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66,7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52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78,8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58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Small part Yes</a:t>
                      </a:r>
                      <a:endParaRPr lang="bg-BG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49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41,</a:t>
                      </a:r>
                      <a:r>
                        <a:rPr lang="en-US" sz="1800">
                          <a:effectLst/>
                        </a:rPr>
                        <a:t>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11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28,1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13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19,7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58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Not specified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2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1,7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2,6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1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1,5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  <a:tr h="58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118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 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>
                          <a:effectLst/>
                        </a:rPr>
                        <a:t> 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66</a:t>
                      </a:r>
                      <a:endParaRPr lang="bg-BG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endParaRPr lang="bg-BG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  <p:sp>
        <p:nvSpPr>
          <p:cNvPr id="4" name="Правоъгълник 3"/>
          <p:cNvSpPr/>
          <p:nvPr/>
        </p:nvSpPr>
        <p:spPr>
          <a:xfrm>
            <a:off x="2843808" y="5805264"/>
            <a:ext cx="57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g-BG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based on data from hospices’ managers and personnel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21006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385192" y="260648"/>
            <a:ext cx="8507288" cy="70609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PATIENTS’ AWARENESS OF THE DIAGNOSIS</a:t>
            </a:r>
            <a:endParaRPr lang="bg-BG" dirty="0"/>
          </a:p>
        </p:txBody>
      </p:sp>
      <p:graphicFrame>
        <p:nvGraphicFramePr>
          <p:cNvPr id="3" name="Диаграма 2"/>
          <p:cNvGraphicFramePr/>
          <p:nvPr>
            <p:extLst>
              <p:ext uri="{D42A27DB-BD31-4B8C-83A1-F6EECF244321}">
                <p14:modId xmlns:p14="http://schemas.microsoft.com/office/powerpoint/2010/main" val="1342561766"/>
              </p:ext>
            </p:extLst>
          </p:nvPr>
        </p:nvGraphicFramePr>
        <p:xfrm>
          <a:off x="462372" y="836712"/>
          <a:ext cx="843010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авоъгълник 3"/>
          <p:cNvSpPr/>
          <p:nvPr/>
        </p:nvSpPr>
        <p:spPr>
          <a:xfrm>
            <a:off x="5436096" y="616530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(based on data from relatives)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0CC-1851-4C11-B0B2-2DEF9661DE9C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29542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тандартни">
  <a:themeElements>
    <a:clrScheme name="Стандартни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и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и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172</TotalTime>
  <Words>797</Words>
  <Application>Microsoft Office PowerPoint</Application>
  <PresentationFormat>Презентация на цял екран (4:3)</PresentationFormat>
  <Paragraphs>364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Стандартни</vt:lpstr>
      <vt:lpstr>TRUTH TELLING TO TERMINALLY ILL PATIENTS IN BULGARIAN HOSPICES</vt:lpstr>
      <vt:lpstr>OLD DEBATE</vt:lpstr>
      <vt:lpstr>ETHICAL DOCUMENTS</vt:lpstr>
      <vt:lpstr>TRADITIONS</vt:lpstr>
      <vt:lpstr>OBJECT</vt:lpstr>
      <vt:lpstr>RESULTS</vt:lpstr>
      <vt:lpstr>PATIENTS’ AUTONOMY</vt:lpstr>
      <vt:lpstr>PATIENTS’ AWARENESS OF THE DIAGNOSIS</vt:lpstr>
      <vt:lpstr>Презентация на PowerPoint</vt:lpstr>
      <vt:lpstr>TIME AND SOURCE OF INFORMATION</vt:lpstr>
      <vt:lpstr>INVOLVEMENT IN DECISION-MAKING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 TELLING TO TERMINALLY ILL PATIENTS IN BULGARIAN HOSPICES</dc:title>
  <dc:creator>Doc.Aleкsandrova</dc:creator>
  <cp:lastModifiedBy>Doc.Aleкsandrova</cp:lastModifiedBy>
  <cp:revision>23</cp:revision>
  <dcterms:created xsi:type="dcterms:W3CDTF">2013-12-23T21:03:42Z</dcterms:created>
  <dcterms:modified xsi:type="dcterms:W3CDTF">2014-09-21T23:20:26Z</dcterms:modified>
</cp:coreProperties>
</file>