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60" r:id="rId2"/>
  </p:sldMasterIdLst>
  <p:notesMasterIdLst>
    <p:notesMasterId r:id="rId32"/>
  </p:notesMasterIdLst>
  <p:sldIdLst>
    <p:sldId id="257" r:id="rId3"/>
    <p:sldId id="256" r:id="rId4"/>
    <p:sldId id="259" r:id="rId5"/>
    <p:sldId id="261" r:id="rId6"/>
    <p:sldId id="262" r:id="rId7"/>
    <p:sldId id="265" r:id="rId8"/>
    <p:sldId id="266" r:id="rId9"/>
    <p:sldId id="267" r:id="rId10"/>
    <p:sldId id="268" r:id="rId11"/>
    <p:sldId id="286" r:id="rId12"/>
    <p:sldId id="260" r:id="rId13"/>
    <p:sldId id="270" r:id="rId14"/>
    <p:sldId id="287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0" r:id="rId28"/>
    <p:sldId id="284" r:id="rId29"/>
    <p:sldId id="288" r:id="rId30"/>
    <p:sldId id="285" r:id="rId31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3300"/>
    <a:srgbClr val="660033"/>
    <a:srgbClr val="333300"/>
    <a:srgbClr val="996633"/>
    <a:srgbClr val="CC9900"/>
    <a:srgbClr val="990000"/>
    <a:srgbClr val="334C00"/>
    <a:srgbClr val="547E00"/>
    <a:srgbClr val="4F7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2C8FFA-53B8-4AC8-8100-3DE385C02E74}" type="datetimeFigureOut">
              <a:rPr lang="uk-UA"/>
              <a:pPr>
                <a:defRPr/>
              </a:pPr>
              <a:t>16.05.2010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8B52BF2-841A-40E2-9A25-A9270A4EB19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4740275" cy="351313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EC6A37-DBB5-41ED-B952-9A304BFD5BB9}" type="slidenum">
              <a:rPr lang="uk-UA" smtClean="0"/>
              <a:pPr>
                <a:defRPr/>
              </a:pPr>
              <a:t>19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>
            <a:spLocks noChangeAspect="1"/>
          </p:cNvSpPr>
          <p:nvPr userDrawn="1"/>
        </p:nvSpPr>
        <p:spPr>
          <a:xfrm>
            <a:off x="8643967" y="6357954"/>
            <a:ext cx="500034" cy="50004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CC">
                <a:alpha val="40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988175" y="64357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accent2">
                    <a:lumMod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2622DF04-96BA-4519-B43A-575818BB9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>
            <a:spLocks noChangeAspect="1"/>
          </p:cNvSpPr>
          <p:nvPr userDrawn="1"/>
        </p:nvSpPr>
        <p:spPr>
          <a:xfrm>
            <a:off x="8643967" y="6357954"/>
            <a:ext cx="500034" cy="50004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CC">
                <a:alpha val="40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988175" y="64357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accent2">
                    <a:lumMod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98ACF40C-EAF8-4231-BC7C-520A00BBE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>
            <a:spLocks noChangeAspect="1"/>
          </p:cNvSpPr>
          <p:nvPr userDrawn="1"/>
        </p:nvSpPr>
        <p:spPr>
          <a:xfrm>
            <a:off x="8643967" y="6357954"/>
            <a:ext cx="500034" cy="50004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CC">
                <a:alpha val="40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988175" y="64357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accent2">
                    <a:lumMod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FD38A38-B2E9-4BDE-96E4-DC4776801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>
            <a:spLocks noChangeAspect="1"/>
          </p:cNvSpPr>
          <p:nvPr userDrawn="1"/>
        </p:nvSpPr>
        <p:spPr>
          <a:xfrm>
            <a:off x="8643967" y="6357954"/>
            <a:ext cx="500034" cy="50004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CC">
                <a:alpha val="40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988175" y="6475413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accent2">
                    <a:lumMod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933BAD89-5E47-4A4C-A392-3619E6746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>
            <a:spLocks noChangeAspect="1"/>
          </p:cNvSpPr>
          <p:nvPr userDrawn="1"/>
        </p:nvSpPr>
        <p:spPr>
          <a:xfrm>
            <a:off x="8643967" y="6357954"/>
            <a:ext cx="500034" cy="50004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CC">
                <a:alpha val="40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988175" y="6475413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accent2">
                    <a:lumMod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DE4E1A0E-7D95-412E-B8D9-922950690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>
            <a:spLocks noChangeAspect="1"/>
          </p:cNvSpPr>
          <p:nvPr userDrawn="1"/>
        </p:nvSpPr>
        <p:spPr>
          <a:xfrm>
            <a:off x="8643967" y="6357954"/>
            <a:ext cx="500034" cy="50004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CC">
                <a:alpha val="40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988175" y="6475413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accent2">
                    <a:lumMod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9F10D1A-FF96-4F36-89C1-D66E4CAEB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>
            <a:spLocks noChangeAspect="1"/>
          </p:cNvSpPr>
          <p:nvPr userDrawn="1"/>
        </p:nvSpPr>
        <p:spPr>
          <a:xfrm>
            <a:off x="8643967" y="6357954"/>
            <a:ext cx="500034" cy="50004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CC">
                <a:alpha val="40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988175" y="6475413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accent2">
                    <a:lumMod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F2A3C45-11DB-4078-AA03-5A049DD8A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12858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4" name="Полилиния 3"/>
          <p:cNvSpPr>
            <a:spLocks/>
          </p:cNvSpPr>
          <p:nvPr userDrawn="1"/>
        </p:nvSpPr>
        <p:spPr bwMode="auto">
          <a:xfrm flipH="1">
            <a:off x="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0" y="0"/>
          <a:ext cx="1143000" cy="1249363"/>
        </p:xfrm>
        <a:graphic>
          <a:graphicData uri="http://schemas.openxmlformats.org/presentationml/2006/ole">
            <p:oleObj spid="_x0000_s53250" name="CorelDRAW" r:id="rId4" imgW="4971960" imgH="543852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480" y="504054"/>
            <a:ext cx="7791840" cy="1133399"/>
          </a:xfrm>
          <a:prstGeom prst="rect">
            <a:avLst/>
          </a:prstGeom>
        </p:spPr>
        <p:txBody>
          <a:bodyPr lIns="82945" tIns="41473" rIns="82945" bIns="41473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32625" y="6596063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9AC6E84-4F05-4342-8D2A-1889FE8A0FF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rgbClr val="4F7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7" name="Овал 6"/>
          <p:cNvSpPr>
            <a:spLocks noChangeAspect="1"/>
          </p:cNvSpPr>
          <p:nvPr/>
        </p:nvSpPr>
        <p:spPr>
          <a:xfrm>
            <a:off x="71406" y="44775"/>
            <a:ext cx="1026749" cy="1026772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CC">
                <a:alpha val="40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4102" name="Object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8" y="138113"/>
            <a:ext cx="792162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68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500063" cy="6858000"/>
          </a:xfrm>
          <a:prstGeom prst="rect">
            <a:avLst/>
          </a:prstGeom>
          <a:solidFill>
            <a:srgbClr val="4F7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42976" y="917912"/>
            <a:ext cx="7858180" cy="1588"/>
          </a:xfrm>
          <a:prstGeom prst="line">
            <a:avLst/>
          </a:prstGeom>
          <a:ln w="38100">
            <a:solidFill>
              <a:srgbClr val="4F76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71472" y="6213494"/>
            <a:ext cx="8028000" cy="1588"/>
          </a:xfrm>
          <a:prstGeom prst="line">
            <a:avLst/>
          </a:prstGeom>
          <a:ln w="38100">
            <a:solidFill>
              <a:srgbClr val="4F76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>
            <a:spLocks noChangeAspect="1"/>
          </p:cNvSpPr>
          <p:nvPr/>
        </p:nvSpPr>
        <p:spPr>
          <a:xfrm>
            <a:off x="172678" y="6072206"/>
            <a:ext cx="755984" cy="756000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CC">
                <a:alpha val="40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5128" name="Object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1300" y="6113463"/>
            <a:ext cx="627063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1006475" y="6226175"/>
            <a:ext cx="73580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1">
                    <a:lumMod val="25000"/>
                  </a:schemeClr>
                </a:solidFill>
              </a:rPr>
              <a:t>НАЦІОНАЛЬНИЙ МЕДИЧНИЙ УНІВЕРСИТЕТ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1">
                    <a:lumMod val="25000"/>
                  </a:schemeClr>
                </a:solidFill>
              </a:rPr>
              <a:t>імені О.О. БОГОМОЛЬЦЯ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11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9"/>
          <p:cNvSpPr>
            <a:spLocks noChangeArrowheads="1" noChangeShapeType="1" noTextEdit="1"/>
          </p:cNvSpPr>
          <p:nvPr/>
        </p:nvSpPr>
        <p:spPr bwMode="auto">
          <a:xfrm>
            <a:off x="1285852" y="619113"/>
            <a:ext cx="7821636" cy="39528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>
                  <a:solidFill>
                    <a:srgbClr val="547E00"/>
                  </a:solidFill>
                </a:ln>
                <a:solidFill>
                  <a:srgbClr val="547E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ОБОСНОВАНИЕ  ВНЕДРЕНИЯ </a:t>
            </a:r>
            <a:r>
              <a:rPr lang="uk-UA" sz="6000" b="1" dirty="0">
                <a:ln w="11430">
                  <a:solidFill>
                    <a:srgbClr val="547E00"/>
                  </a:solidFill>
                </a:ln>
                <a:solidFill>
                  <a:srgbClr val="547E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 </a:t>
            </a:r>
            <a:endParaRPr lang="en-US" sz="6000" b="1" dirty="0">
              <a:ln w="11430">
                <a:solidFill>
                  <a:srgbClr val="547E00"/>
                </a:solidFill>
              </a:ln>
              <a:solidFill>
                <a:srgbClr val="547E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ln w="11430">
                  <a:solidFill>
                    <a:srgbClr val="547E00"/>
                  </a:solidFill>
                </a:ln>
                <a:solidFill>
                  <a:srgbClr val="547E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УЧЕБНОЙ  ДИСЦИПЛИІНЫ «</a:t>
            </a:r>
            <a:r>
              <a:rPr lang="ru-RU" sz="6000" b="1" dirty="0">
                <a:ln w="11430">
                  <a:solidFill>
                    <a:srgbClr val="547E00"/>
                  </a:solidFill>
                </a:ln>
                <a:solidFill>
                  <a:srgbClr val="547E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МЕДИЦИНСКОЕ ПРАВ</a:t>
            </a:r>
            <a:r>
              <a:rPr lang="uk-UA" sz="6000" b="1" dirty="0">
                <a:ln w="11430">
                  <a:solidFill>
                    <a:srgbClr val="547E00"/>
                  </a:solidFill>
                </a:ln>
                <a:solidFill>
                  <a:srgbClr val="547E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О»  </a:t>
            </a:r>
            <a:endParaRPr lang="en-US" sz="6000" b="1" dirty="0">
              <a:ln w="11430">
                <a:solidFill>
                  <a:srgbClr val="547E00"/>
                </a:solidFill>
              </a:ln>
              <a:solidFill>
                <a:srgbClr val="547E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>
                  <a:solidFill>
                    <a:srgbClr val="547E00"/>
                  </a:solidFill>
                </a:ln>
                <a:solidFill>
                  <a:srgbClr val="547E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В УЧЕБНОМ  КУРСЕ ПОДГОТОВКИ </a:t>
            </a:r>
            <a:endParaRPr lang="en-US" sz="6000" b="1" dirty="0">
              <a:ln w="11430">
                <a:solidFill>
                  <a:srgbClr val="547E00"/>
                </a:solidFill>
              </a:ln>
              <a:solidFill>
                <a:srgbClr val="547E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>
                  <a:solidFill>
                    <a:srgbClr val="547E00"/>
                  </a:solidFill>
                </a:ln>
                <a:solidFill>
                  <a:srgbClr val="547E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СПЕЦИАЛИСТОВ В  МЕДИЦИНСКОЙ ОТРАСЛИ</a:t>
            </a:r>
            <a:endParaRPr lang="uk-UA" sz="6000" b="1" dirty="0">
              <a:ln w="11430">
                <a:solidFill>
                  <a:srgbClr val="547E00"/>
                </a:solidFill>
              </a:ln>
              <a:solidFill>
                <a:srgbClr val="547E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3315" name="Text Box 11"/>
          <p:cNvSpPr txBox="1">
            <a:spLocks noChangeArrowheads="1"/>
          </p:cNvSpPr>
          <p:nvPr/>
        </p:nvSpPr>
        <p:spPr bwMode="auto">
          <a:xfrm>
            <a:off x="1214438" y="5227638"/>
            <a:ext cx="7929562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30000"/>
              </a:spcBef>
            </a:pPr>
            <a:r>
              <a:rPr lang="uk-UA" sz="2000" b="1">
                <a:solidFill>
                  <a:srgbClr val="334C00"/>
                </a:solidFill>
              </a:rPr>
              <a:t>Ректор НМУ имени А.А. Богомольца, член-кор. АМН Украины, д.м.н., проф. МОСКАЛЕНКО В.Ф.</a:t>
            </a:r>
          </a:p>
          <a:p>
            <a:pPr algn="r">
              <a:spcBef>
                <a:spcPct val="30000"/>
              </a:spcBef>
            </a:pPr>
            <a:r>
              <a:rPr lang="uk-UA" sz="2000" b="1">
                <a:solidFill>
                  <a:srgbClr val="334C00"/>
                </a:solidFill>
              </a:rPr>
              <a:t>Профессор кафедри социальной медицины и здравоохранения, д.м.н., проф. ГРУЗЕВА Т.С.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A13755-C744-406D-A79A-0A66FF998E1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93725" y="2000250"/>
            <a:ext cx="8429625" cy="1620838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Скругленный прямоугольник 3"/>
          <p:cNvSpPr/>
          <p:nvPr/>
        </p:nvSpPr>
        <p:spPr>
          <a:xfrm>
            <a:off x="1165836" y="2219326"/>
            <a:ext cx="1854538" cy="1341120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0"/>
              <a:satOff val="0"/>
              <a:lumOff val="0"/>
              <a:alphaOff val="0"/>
            </a:schemeClr>
          </a:fillRef>
          <a:effectRef idx="3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1511" name="Группа 4"/>
          <p:cNvGrpSpPr>
            <a:grpSpLocks/>
          </p:cNvGrpSpPr>
          <p:nvPr/>
        </p:nvGrpSpPr>
        <p:grpSpPr bwMode="auto">
          <a:xfrm>
            <a:off x="736600" y="3643313"/>
            <a:ext cx="2643188" cy="2500312"/>
            <a:chOff x="182879" y="1828799"/>
            <a:chExt cx="1790700" cy="2235200"/>
          </a:xfrm>
        </p:grpSpPr>
        <p:sp>
          <p:nvSpPr>
            <p:cNvPr id="14" name="Прямоугольник с двумя скругленными соседними углами 13"/>
            <p:cNvSpPr/>
            <p:nvPr/>
          </p:nvSpPr>
          <p:spPr>
            <a:xfrm rot="10800000">
              <a:off x="182879" y="1828799"/>
              <a:ext cx="1790700" cy="2235200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рямоугольник 14"/>
            <p:cNvSpPr/>
            <p:nvPr/>
          </p:nvSpPr>
          <p:spPr>
            <a:xfrm rot="21600000">
              <a:off x="237730" y="1828799"/>
              <a:ext cx="1680999" cy="2179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0472" tIns="220472" rIns="220472" bIns="220472" spcCol="1270"/>
            <a:lstStyle/>
            <a:p>
              <a:pPr algn="ctr" defTabSz="1377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uk-UA" sz="3100"/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3913824" y="2219326"/>
            <a:ext cx="1854538" cy="1341120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0"/>
              <a:satOff val="0"/>
              <a:lumOff val="0"/>
              <a:alphaOff val="0"/>
            </a:schemeClr>
          </a:fillRef>
          <a:effectRef idx="3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1515" name="Группа 6"/>
          <p:cNvGrpSpPr>
            <a:grpSpLocks/>
          </p:cNvGrpSpPr>
          <p:nvPr/>
        </p:nvGrpSpPr>
        <p:grpSpPr bwMode="auto">
          <a:xfrm>
            <a:off x="3571875" y="3643313"/>
            <a:ext cx="2500313" cy="2500312"/>
            <a:chOff x="2152650" y="1828799"/>
            <a:chExt cx="1790700" cy="2235200"/>
          </a:xfrm>
        </p:grpSpPr>
        <p:sp>
          <p:nvSpPr>
            <p:cNvPr id="12" name="Прямоугольник с двумя скругленными соседними углами 11"/>
            <p:cNvSpPr/>
            <p:nvPr/>
          </p:nvSpPr>
          <p:spPr>
            <a:xfrm rot="10800000">
              <a:off x="2152650" y="1828799"/>
              <a:ext cx="1790700" cy="2235200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рямоугольник 12"/>
            <p:cNvSpPr/>
            <p:nvPr/>
          </p:nvSpPr>
          <p:spPr>
            <a:xfrm rot="21600000">
              <a:off x="2207224" y="1828799"/>
              <a:ext cx="1681553" cy="2179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0472" tIns="220472" rIns="220472" bIns="220472" spcCol="1270"/>
            <a:lstStyle/>
            <a:p>
              <a:pPr algn="ctr" defTabSz="1377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uk-UA" sz="3100"/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6597974" y="2203124"/>
            <a:ext cx="1854538" cy="1341120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0"/>
              <a:satOff val="0"/>
              <a:lumOff val="0"/>
              <a:alphaOff val="0"/>
            </a:schemeClr>
          </a:fillRef>
          <a:effectRef idx="3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1519" name="Группа 8"/>
          <p:cNvGrpSpPr>
            <a:grpSpLocks/>
          </p:cNvGrpSpPr>
          <p:nvPr/>
        </p:nvGrpSpPr>
        <p:grpSpPr bwMode="auto">
          <a:xfrm>
            <a:off x="6308725" y="3643313"/>
            <a:ext cx="2643188" cy="2500312"/>
            <a:chOff x="4122420" y="1828799"/>
            <a:chExt cx="1790700" cy="2235200"/>
          </a:xfrm>
        </p:grpSpPr>
        <p:sp>
          <p:nvSpPr>
            <p:cNvPr id="10" name="Прямоугольник с двумя скругленными соседними углами 9"/>
            <p:cNvSpPr/>
            <p:nvPr/>
          </p:nvSpPr>
          <p:spPr>
            <a:xfrm rot="10800000">
              <a:off x="4122420" y="1828799"/>
              <a:ext cx="1790700" cy="2235200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 rot="21600000">
              <a:off x="4177271" y="1828799"/>
              <a:ext cx="1680999" cy="2179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0472" tIns="220472" rIns="220472" bIns="220472" spcCol="1270"/>
            <a:lstStyle/>
            <a:p>
              <a:pPr algn="ctr" defTabSz="1377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uk-UA" sz="3100"/>
            </a:p>
          </p:txBody>
        </p:sp>
      </p:grp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215068" y="2357430"/>
            <a:ext cx="166528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700" b="1" dirty="0">
                <a:ln w="11430">
                  <a:solidFill>
                    <a:srgbClr val="547E00"/>
                  </a:solidFill>
                </a:ln>
                <a:solidFill>
                  <a:srgbClr val="334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ОСНОВЫ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ln w="11430">
                  <a:solidFill>
                    <a:srgbClr val="547E00"/>
                  </a:solidFill>
                </a:ln>
                <a:solidFill>
                  <a:srgbClr val="334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ПРАВА </a:t>
            </a:r>
            <a:endParaRPr lang="uk-UA" sz="1700" b="1" dirty="0">
              <a:ln w="11430">
                <a:solidFill>
                  <a:srgbClr val="547E00"/>
                </a:solidFill>
              </a:ln>
              <a:solidFill>
                <a:srgbClr val="334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809042" y="2143116"/>
            <a:ext cx="203356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700" b="1" dirty="0">
                <a:ln w="11430">
                  <a:solidFill>
                    <a:srgbClr val="547E00"/>
                  </a:solidFill>
                </a:ln>
                <a:solidFill>
                  <a:srgbClr val="334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СОЦИАЛЬНАЯ МЕДИЦИНА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ln w="11430">
                  <a:solidFill>
                    <a:srgbClr val="547E00"/>
                  </a:solidFill>
                </a:ln>
                <a:solidFill>
                  <a:srgbClr val="334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  ОХОРОНА ЗДОРОВЬ</a:t>
            </a:r>
            <a:r>
              <a:rPr lang="uk-UA" sz="1700" b="1" dirty="0">
                <a:ln w="11430">
                  <a:solidFill>
                    <a:srgbClr val="547E00"/>
                  </a:solidFill>
                </a:ln>
                <a:solidFill>
                  <a:srgbClr val="334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Я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6666562" y="2285992"/>
            <a:ext cx="167635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700" b="1" dirty="0">
                <a:ln w="11430">
                  <a:solidFill>
                    <a:srgbClr val="547E00"/>
                  </a:solidFill>
                </a:ln>
                <a:solidFill>
                  <a:srgbClr val="334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СУДЕБНАЯ МЕДИЦИНА</a:t>
            </a:r>
            <a:endParaRPr lang="uk-UA" sz="1700" b="1" dirty="0">
              <a:ln w="11430">
                <a:solidFill>
                  <a:srgbClr val="547E00"/>
                </a:solidFill>
              </a:ln>
              <a:solidFill>
                <a:srgbClr val="334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21523" name="Text Box 17"/>
          <p:cNvSpPr txBox="1">
            <a:spLocks noChangeArrowheads="1"/>
          </p:cNvSpPr>
          <p:nvPr/>
        </p:nvSpPr>
        <p:spPr bwMode="auto">
          <a:xfrm>
            <a:off x="642938" y="3643313"/>
            <a:ext cx="28575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>
              <a:lnSpc>
                <a:spcPct val="95000"/>
              </a:lnSpc>
              <a:spcBef>
                <a:spcPct val="15000"/>
              </a:spcBef>
              <a:buFontTx/>
              <a:buBlip>
                <a:blip r:embed="rId2"/>
              </a:buBlip>
            </a:pPr>
            <a:r>
              <a:rPr lang="ru-RU" sz="1100" b="1">
                <a:solidFill>
                  <a:srgbClr val="334C00"/>
                </a:solidFill>
              </a:rPr>
              <a:t>ПРЕДМЕТ, ПОНЯТИЯ И СОДЕРЖАНИЕ ДИСЦИПЛИНЫ</a:t>
            </a:r>
          </a:p>
          <a:p>
            <a:pPr marL="179388" indent="-179388">
              <a:lnSpc>
                <a:spcPct val="95000"/>
              </a:lnSpc>
              <a:spcBef>
                <a:spcPct val="15000"/>
              </a:spcBef>
              <a:buFontTx/>
              <a:buBlip>
                <a:blip r:embed="rId2"/>
              </a:buBlip>
            </a:pPr>
            <a:r>
              <a:rPr lang="ru-RU" sz="1100" b="1">
                <a:solidFill>
                  <a:srgbClr val="334C00"/>
                </a:solidFill>
              </a:rPr>
              <a:t>ГОСУДАРСТВЕННОЕ УСТРОЙСТВО УКРАЇНИ, ОСНОВЫ ПРАВА И ГОСУДАРСТВА</a:t>
            </a:r>
          </a:p>
          <a:p>
            <a:pPr marL="179388" indent="-179388">
              <a:lnSpc>
                <a:spcPct val="95000"/>
              </a:lnSpc>
              <a:spcBef>
                <a:spcPct val="15000"/>
              </a:spcBef>
              <a:buFontTx/>
              <a:buBlip>
                <a:blip r:embed="rId2"/>
              </a:buBlip>
            </a:pPr>
            <a:r>
              <a:rPr lang="ru-RU" sz="1100" b="1">
                <a:solidFill>
                  <a:srgbClr val="334C00"/>
                </a:solidFill>
              </a:rPr>
              <a:t>ОСНОВЫ ПРАВА:</a:t>
            </a:r>
          </a:p>
          <a:p>
            <a:pPr marL="539750" lvl="1" indent="-180975">
              <a:lnSpc>
                <a:spcPct val="95000"/>
              </a:lnSpc>
              <a:spcBef>
                <a:spcPct val="15000"/>
              </a:spcBef>
              <a:buFontTx/>
              <a:buBlip>
                <a:blip r:embed="rId2"/>
              </a:buBlip>
            </a:pPr>
            <a:r>
              <a:rPr lang="uk-UA" sz="1100" b="1">
                <a:solidFill>
                  <a:srgbClr val="334C00"/>
                </a:solidFill>
              </a:rPr>
              <a:t>АДМИНИСТРАТИВНОГО</a:t>
            </a:r>
          </a:p>
          <a:p>
            <a:pPr marL="539750" lvl="1" indent="-180975">
              <a:lnSpc>
                <a:spcPct val="95000"/>
              </a:lnSpc>
              <a:spcBef>
                <a:spcPct val="15000"/>
              </a:spcBef>
              <a:buFontTx/>
              <a:buBlip>
                <a:blip r:embed="rId2"/>
              </a:buBlip>
            </a:pPr>
            <a:r>
              <a:rPr lang="uk-UA" sz="1100" b="1">
                <a:solidFill>
                  <a:srgbClr val="334C00"/>
                </a:solidFill>
              </a:rPr>
              <a:t>ГРАЖДАНСКОГО</a:t>
            </a:r>
          </a:p>
          <a:p>
            <a:pPr marL="539750" lvl="1" indent="-180975">
              <a:lnSpc>
                <a:spcPct val="95000"/>
              </a:lnSpc>
              <a:spcBef>
                <a:spcPct val="15000"/>
              </a:spcBef>
              <a:buFontTx/>
              <a:buBlip>
                <a:blip r:embed="rId2"/>
              </a:buBlip>
            </a:pPr>
            <a:r>
              <a:rPr lang="uk-UA" sz="1100" b="1">
                <a:solidFill>
                  <a:srgbClr val="334C00"/>
                </a:solidFill>
              </a:rPr>
              <a:t>ТРУДОВОГО</a:t>
            </a:r>
          </a:p>
          <a:p>
            <a:pPr marL="539750" lvl="1" indent="-180975">
              <a:lnSpc>
                <a:spcPct val="95000"/>
              </a:lnSpc>
              <a:spcBef>
                <a:spcPct val="15000"/>
              </a:spcBef>
              <a:buFontTx/>
              <a:buBlip>
                <a:blip r:embed="rId2"/>
              </a:buBlip>
            </a:pPr>
            <a:r>
              <a:rPr lang="uk-UA" sz="1100" b="1">
                <a:solidFill>
                  <a:srgbClr val="334C00"/>
                </a:solidFill>
              </a:rPr>
              <a:t>СЕМЕЙНОГО</a:t>
            </a:r>
          </a:p>
          <a:p>
            <a:pPr marL="539750" lvl="1" indent="-180975">
              <a:lnSpc>
                <a:spcPct val="95000"/>
              </a:lnSpc>
              <a:spcBef>
                <a:spcPct val="15000"/>
              </a:spcBef>
              <a:buFontTx/>
              <a:buBlip>
                <a:blip r:embed="rId2"/>
              </a:buBlip>
            </a:pPr>
            <a:r>
              <a:rPr lang="uk-UA" sz="1100" b="1">
                <a:solidFill>
                  <a:srgbClr val="334C00"/>
                </a:solidFill>
              </a:rPr>
              <a:t>КРИМИНАЛЬНОГО</a:t>
            </a:r>
          </a:p>
          <a:p>
            <a:pPr marL="539750" lvl="1" indent="-180975">
              <a:lnSpc>
                <a:spcPct val="95000"/>
              </a:lnSpc>
              <a:spcBef>
                <a:spcPct val="15000"/>
              </a:spcBef>
              <a:buFontTx/>
              <a:buBlip>
                <a:blip r:embed="rId2"/>
              </a:buBlip>
            </a:pPr>
            <a:r>
              <a:rPr lang="uk-UA" sz="1100" b="1">
                <a:solidFill>
                  <a:srgbClr val="334C00"/>
                </a:solidFill>
              </a:rPr>
              <a:t>ЭКОЛОГИЧЕСКОГО</a:t>
            </a:r>
          </a:p>
          <a:p>
            <a:pPr marL="179388" indent="-179388">
              <a:lnSpc>
                <a:spcPct val="95000"/>
              </a:lnSpc>
              <a:spcBef>
                <a:spcPct val="15000"/>
              </a:spcBef>
              <a:buFontTx/>
              <a:buBlip>
                <a:blip r:embed="rId2"/>
              </a:buBlip>
            </a:pPr>
            <a:r>
              <a:rPr lang="uk-UA" sz="1100" b="1">
                <a:solidFill>
                  <a:srgbClr val="334C00"/>
                </a:solidFill>
              </a:rPr>
              <a:t>ГРАЖДАНСКОГО И  КРИМИНАЛЬНОГО ПРОЦЕССА</a:t>
            </a:r>
          </a:p>
        </p:txBody>
      </p:sp>
      <p:sp>
        <p:nvSpPr>
          <p:cNvPr id="21524" name="Text Box 18"/>
          <p:cNvSpPr txBox="1">
            <a:spLocks noChangeArrowheads="1"/>
          </p:cNvSpPr>
          <p:nvPr/>
        </p:nvSpPr>
        <p:spPr bwMode="auto">
          <a:xfrm>
            <a:off x="3617913" y="3714750"/>
            <a:ext cx="25193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>
              <a:lnSpc>
                <a:spcPct val="95000"/>
              </a:lnSpc>
              <a:spcBef>
                <a:spcPct val="15000"/>
              </a:spcBef>
              <a:buFontTx/>
              <a:buBlip>
                <a:blip r:embed="rId2"/>
              </a:buBlip>
            </a:pPr>
            <a:r>
              <a:rPr lang="ru-RU" sz="1100" b="1">
                <a:solidFill>
                  <a:srgbClr val="334C00"/>
                </a:solidFill>
              </a:rPr>
              <a:t>ПРАВО НА ЗДОРОВЬ</a:t>
            </a:r>
            <a:r>
              <a:rPr lang="uk-UA" sz="1100" b="1">
                <a:solidFill>
                  <a:srgbClr val="334C00"/>
                </a:solidFill>
              </a:rPr>
              <a:t>Я  И  ОХРАНУ </a:t>
            </a:r>
            <a:r>
              <a:rPr lang="ru-RU" sz="1100" b="1">
                <a:solidFill>
                  <a:srgbClr val="334C00"/>
                </a:solidFill>
              </a:rPr>
              <a:t>ЗДОРОВЬЯ</a:t>
            </a:r>
            <a:r>
              <a:rPr lang="uk-UA" sz="1100" b="1">
                <a:solidFill>
                  <a:srgbClr val="334C00"/>
                </a:solidFill>
              </a:rPr>
              <a:t> </a:t>
            </a:r>
          </a:p>
          <a:p>
            <a:pPr marL="179388" indent="-179388">
              <a:lnSpc>
                <a:spcPct val="95000"/>
              </a:lnSpc>
              <a:spcBef>
                <a:spcPct val="15000"/>
              </a:spcBef>
              <a:buFontTx/>
              <a:buBlip>
                <a:blip r:embed="rId2"/>
              </a:buBlip>
            </a:pPr>
            <a:r>
              <a:rPr lang="uk-UA" sz="1100" b="1">
                <a:solidFill>
                  <a:srgbClr val="334C00"/>
                </a:solidFill>
              </a:rPr>
              <a:t>ЗАКОНОДАТЕЛЬСТСТВО ПО  ВОПРОСАМ  ОХРАНЫ ЗДОРОВ</a:t>
            </a:r>
            <a:r>
              <a:rPr lang="ru-RU" sz="1100" b="1">
                <a:solidFill>
                  <a:srgbClr val="334C00"/>
                </a:solidFill>
              </a:rPr>
              <a:t>ЬЯ</a:t>
            </a:r>
            <a:endParaRPr lang="uk-UA" sz="1100" b="1">
              <a:solidFill>
                <a:srgbClr val="334C00"/>
              </a:solidFill>
            </a:endParaRPr>
          </a:p>
        </p:txBody>
      </p:sp>
      <p:sp>
        <p:nvSpPr>
          <p:cNvPr id="21525" name="Text Box 20"/>
          <p:cNvSpPr txBox="1">
            <a:spLocks noChangeArrowheads="1"/>
          </p:cNvSpPr>
          <p:nvPr/>
        </p:nvSpPr>
        <p:spPr bwMode="auto">
          <a:xfrm>
            <a:off x="6143625" y="3757613"/>
            <a:ext cx="3000375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>
              <a:lnSpc>
                <a:spcPct val="95000"/>
              </a:lnSpc>
              <a:spcBef>
                <a:spcPct val="15000"/>
              </a:spcBef>
              <a:buFontTx/>
              <a:buBlip>
                <a:blip r:embed="rId2"/>
              </a:buBlip>
            </a:pPr>
            <a:r>
              <a:rPr lang="ru-RU" sz="1000" b="1">
                <a:solidFill>
                  <a:srgbClr val="334C00"/>
                </a:solidFill>
              </a:rPr>
              <a:t>ПРЕДМЕТ, ПОНЯТИЕ И  СОДЕРЖАНИЕ ДИСЦИПЛІНИ</a:t>
            </a:r>
          </a:p>
          <a:p>
            <a:pPr marL="179388" indent="-179388">
              <a:lnSpc>
                <a:spcPct val="95000"/>
              </a:lnSpc>
              <a:spcBef>
                <a:spcPct val="15000"/>
              </a:spcBef>
              <a:buFontTx/>
              <a:buBlip>
                <a:blip r:embed="rId2"/>
              </a:buBlip>
            </a:pPr>
            <a:r>
              <a:rPr lang="ru-RU" sz="1000" b="1">
                <a:solidFill>
                  <a:srgbClr val="334C00"/>
                </a:solidFill>
              </a:rPr>
              <a:t>СУДЕБНО-МЕДИЦИНСКАЯ ЭКСПЕРТИЗА:</a:t>
            </a:r>
          </a:p>
          <a:p>
            <a:pPr marL="539750" lvl="1" indent="-180975">
              <a:lnSpc>
                <a:spcPct val="95000"/>
              </a:lnSpc>
              <a:spcBef>
                <a:spcPct val="15000"/>
              </a:spcBef>
              <a:buFontTx/>
              <a:buBlip>
                <a:blip r:embed="rId2"/>
              </a:buBlip>
            </a:pPr>
            <a:r>
              <a:rPr lang="uk-UA" sz="1000" b="1">
                <a:solidFill>
                  <a:srgbClr val="334C00"/>
                </a:solidFill>
              </a:rPr>
              <a:t>ВНЕЗАПНОЙ СМЕРТИ ОГНЕСТРЕЛЬНЫХ ПОВРЕЖДЕНИЙ</a:t>
            </a:r>
          </a:p>
          <a:p>
            <a:pPr marL="539750" lvl="1" indent="-180975">
              <a:lnSpc>
                <a:spcPct val="95000"/>
              </a:lnSpc>
              <a:spcBef>
                <a:spcPct val="15000"/>
              </a:spcBef>
              <a:buFontTx/>
              <a:buBlip>
                <a:blip r:embed="rId2"/>
              </a:buBlip>
            </a:pPr>
            <a:r>
              <a:rPr lang="uk-UA" sz="1000" b="1">
                <a:solidFill>
                  <a:srgbClr val="334C00"/>
                </a:solidFill>
              </a:rPr>
              <a:t>ПОТЕРПЕВШИХ/ОБВИНЕННЫХ</a:t>
            </a:r>
          </a:p>
          <a:p>
            <a:pPr marL="539750" lvl="1" indent="-180975">
              <a:lnSpc>
                <a:spcPct val="95000"/>
              </a:lnSpc>
              <a:spcBef>
                <a:spcPct val="15000"/>
              </a:spcBef>
              <a:buFontTx/>
              <a:buBlip>
                <a:blip r:embed="rId2"/>
              </a:buBlip>
            </a:pPr>
            <a:r>
              <a:rPr lang="uk-UA" sz="1000" b="1">
                <a:solidFill>
                  <a:srgbClr val="334C00"/>
                </a:solidFill>
              </a:rPr>
              <a:t>ВЕЩЕСТВЕННЫХ ДОКАЗАТЕЛЬСТВ /</a:t>
            </a:r>
            <a:r>
              <a:rPr lang="ru-RU" sz="1000" b="1">
                <a:solidFill>
                  <a:srgbClr val="334C00"/>
                </a:solidFill>
              </a:rPr>
              <a:t>ТАНОТОЛОГИЯ</a:t>
            </a:r>
          </a:p>
          <a:p>
            <a:pPr marL="179388" indent="-179388">
              <a:lnSpc>
                <a:spcPct val="95000"/>
              </a:lnSpc>
              <a:spcBef>
                <a:spcPct val="15000"/>
              </a:spcBef>
              <a:buFontTx/>
              <a:buBlip>
                <a:blip r:embed="rId2"/>
              </a:buBlip>
            </a:pPr>
            <a:r>
              <a:rPr lang="uk-UA" sz="1000" b="1">
                <a:solidFill>
                  <a:srgbClr val="334C00"/>
                </a:solidFill>
              </a:rPr>
              <a:t>ТОКСИКОЛОГИЯ </a:t>
            </a:r>
          </a:p>
          <a:p>
            <a:pPr marL="179388" indent="-179388">
              <a:lnSpc>
                <a:spcPct val="95000"/>
              </a:lnSpc>
              <a:spcBef>
                <a:spcPct val="15000"/>
              </a:spcBef>
              <a:buFontTx/>
              <a:buBlip>
                <a:blip r:embed="rId2"/>
              </a:buBlip>
            </a:pPr>
            <a:r>
              <a:rPr lang="uk-UA" sz="1000" b="1">
                <a:solidFill>
                  <a:srgbClr val="334C00"/>
                </a:solidFill>
              </a:rPr>
              <a:t>ТРАВМАТОЛОГИЯ </a:t>
            </a:r>
          </a:p>
          <a:p>
            <a:pPr marL="179388" indent="-179388">
              <a:lnSpc>
                <a:spcPct val="95000"/>
              </a:lnSpc>
              <a:spcBef>
                <a:spcPct val="15000"/>
              </a:spcBef>
              <a:buFontTx/>
              <a:buBlip>
                <a:blip r:embed="rId2"/>
              </a:buBlip>
            </a:pPr>
            <a:r>
              <a:rPr lang="uk-UA" sz="1000" b="1">
                <a:solidFill>
                  <a:srgbClr val="334C00"/>
                </a:solidFill>
              </a:rPr>
              <a:t>ПРАВОВЫЕ НОРМЫ РЕГЛАМЕНТАЦИИ ОТНОШЕНИЙ МЕЖДУ  ВРАЧОМ И БОЛЬНЫМ. ПРОФЕССИОНАЛЬНО-ДОЛЖНОСТНЫЕ  ПРАВОНАРУШЕНИЯ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000100" y="0"/>
            <a:ext cx="75374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24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ПРЕПОДАВАНИЯ МЕДИКО-ПРАВОВЫХ ВОПРОСОВ В </a:t>
            </a:r>
            <a:r>
              <a:rPr lang="uk-UA" sz="2400" b="1" dirty="0" err="1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ВМУЗах</a:t>
            </a:r>
            <a:r>
              <a:rPr lang="uk-UA" sz="24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УКРАИНЫ</a:t>
            </a:r>
          </a:p>
        </p:txBody>
      </p:sp>
      <p:sp>
        <p:nvSpPr>
          <p:cNvPr id="21527" name="Text Box 7"/>
          <p:cNvSpPr txBox="1">
            <a:spLocks noChangeArrowheads="1"/>
          </p:cNvSpPr>
          <p:nvPr/>
        </p:nvSpPr>
        <p:spPr bwMode="auto">
          <a:xfrm>
            <a:off x="857250" y="928688"/>
            <a:ext cx="8208963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1325" indent="-441325">
              <a:spcBef>
                <a:spcPct val="25000"/>
              </a:spcBef>
              <a:buSzPct val="120000"/>
              <a:buFontTx/>
              <a:buBlip>
                <a:blip r:embed="rId2"/>
              </a:buBlip>
            </a:pPr>
            <a:r>
              <a:rPr lang="uk-UA" sz="2200" b="1">
                <a:solidFill>
                  <a:srgbClr val="334C00"/>
                </a:solidFill>
              </a:rPr>
              <a:t>В курсе нескольких учебных дисциплин</a:t>
            </a:r>
          </a:p>
          <a:p>
            <a:pPr marL="441325" indent="-441325">
              <a:spcBef>
                <a:spcPct val="25000"/>
              </a:spcBef>
              <a:buSzPct val="120000"/>
              <a:buFontTx/>
              <a:buBlip>
                <a:blip r:embed="rId2"/>
              </a:buBlip>
            </a:pPr>
            <a:r>
              <a:rPr lang="uk-UA" sz="2200" b="1">
                <a:solidFill>
                  <a:srgbClr val="334C00"/>
                </a:solidFill>
              </a:rPr>
              <a:t>С акцентом на специфические, наиболее характерные для даной дисциплины аспекты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C6D73D-C95C-4B23-81CF-7AF367F027E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1000125" y="1500188"/>
            <a:ext cx="7715250" cy="374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uk-UA" sz="2400" b="1" dirty="0" err="1">
                <a:solidFill>
                  <a:srgbClr val="334C00"/>
                </a:solidFill>
              </a:rPr>
              <a:t>Программа</a:t>
            </a:r>
            <a:r>
              <a:rPr lang="uk-UA" sz="2400" b="1" dirty="0">
                <a:solidFill>
                  <a:srgbClr val="334C00"/>
                </a:solidFill>
              </a:rPr>
              <a:t> по  </a:t>
            </a:r>
            <a:r>
              <a:rPr lang="uk-UA" sz="2400" b="1" dirty="0" err="1">
                <a:solidFill>
                  <a:srgbClr val="334C00"/>
                </a:solidFill>
              </a:rPr>
              <a:t>медицинскому</a:t>
            </a:r>
            <a:r>
              <a:rPr lang="uk-UA" sz="2400" b="1" dirty="0">
                <a:solidFill>
                  <a:srgbClr val="334C00"/>
                </a:solidFill>
              </a:rPr>
              <a:t>  праву для </a:t>
            </a:r>
            <a:r>
              <a:rPr lang="uk-UA" sz="2400" b="1" dirty="0" err="1">
                <a:solidFill>
                  <a:srgbClr val="334C00"/>
                </a:solidFill>
              </a:rPr>
              <a:t>высших</a:t>
            </a:r>
            <a:r>
              <a:rPr lang="uk-UA" sz="2400" b="1" dirty="0">
                <a:solidFill>
                  <a:srgbClr val="334C00"/>
                </a:solidFill>
              </a:rPr>
              <a:t> </a:t>
            </a:r>
            <a:r>
              <a:rPr lang="uk-UA" sz="2400" b="1" dirty="0" err="1">
                <a:solidFill>
                  <a:srgbClr val="334C00"/>
                </a:solidFill>
              </a:rPr>
              <a:t>медицинских</a:t>
            </a:r>
            <a:r>
              <a:rPr lang="uk-UA" sz="2400" b="1" dirty="0">
                <a:solidFill>
                  <a:srgbClr val="334C00"/>
                </a:solidFill>
              </a:rPr>
              <a:t> </a:t>
            </a:r>
            <a:r>
              <a:rPr lang="uk-UA" sz="2400" b="1" dirty="0" err="1">
                <a:solidFill>
                  <a:srgbClr val="334C00"/>
                </a:solidFill>
              </a:rPr>
              <a:t>учебных</a:t>
            </a:r>
            <a:r>
              <a:rPr lang="uk-UA" sz="2400" b="1" dirty="0">
                <a:solidFill>
                  <a:srgbClr val="334C00"/>
                </a:solidFill>
              </a:rPr>
              <a:t> заведений </a:t>
            </a:r>
            <a:r>
              <a:rPr lang="uk-UA" sz="2400" b="1" dirty="0" err="1">
                <a:solidFill>
                  <a:srgbClr val="334C00"/>
                </a:solidFill>
              </a:rPr>
              <a:t>Украины</a:t>
            </a:r>
            <a:r>
              <a:rPr lang="uk-UA" sz="2400" b="1" dirty="0">
                <a:solidFill>
                  <a:srgbClr val="334C00"/>
                </a:solidFill>
              </a:rPr>
              <a:t> ІІІ-І</a:t>
            </a:r>
            <a:r>
              <a:rPr lang="en-US" sz="2400" b="1" dirty="0">
                <a:solidFill>
                  <a:srgbClr val="334C00"/>
                </a:solidFill>
              </a:rPr>
              <a:t>V</a:t>
            </a:r>
            <a:r>
              <a:rPr lang="uk-UA" sz="2400" b="1" dirty="0">
                <a:solidFill>
                  <a:srgbClr val="334C00"/>
                </a:solidFill>
              </a:rPr>
              <a:t> </a:t>
            </a:r>
            <a:r>
              <a:rPr lang="uk-UA" sz="2400" b="1" dirty="0" err="1">
                <a:solidFill>
                  <a:srgbClr val="334C00"/>
                </a:solidFill>
              </a:rPr>
              <a:t>уровней</a:t>
            </a:r>
            <a:r>
              <a:rPr lang="uk-UA" sz="2400" b="1" dirty="0">
                <a:solidFill>
                  <a:srgbClr val="334C00"/>
                </a:solidFill>
              </a:rPr>
              <a:t> </a:t>
            </a:r>
            <a:r>
              <a:rPr lang="uk-UA" sz="2400" b="1" dirty="0" err="1" smtClean="0">
                <a:solidFill>
                  <a:srgbClr val="334C00"/>
                </a:solidFill>
              </a:rPr>
              <a:t>аккредитации</a:t>
            </a:r>
            <a:endParaRPr lang="en-US" sz="2400" b="1" dirty="0" smtClean="0">
              <a:solidFill>
                <a:srgbClr val="334C00"/>
              </a:solidFill>
            </a:endParaRPr>
          </a:p>
          <a:p>
            <a:pPr>
              <a:lnSpc>
                <a:spcPct val="110000"/>
              </a:lnSpc>
            </a:pPr>
            <a:r>
              <a:rPr lang="uk-UA" sz="2400" b="1" dirty="0" smtClean="0">
                <a:solidFill>
                  <a:srgbClr val="334C00"/>
                </a:solidFill>
              </a:rPr>
              <a:t> </a:t>
            </a:r>
            <a:r>
              <a:rPr lang="uk-UA" sz="2400" b="1" dirty="0" err="1">
                <a:solidFill>
                  <a:srgbClr val="663300"/>
                </a:solidFill>
              </a:rPr>
              <a:t>составлена</a:t>
            </a:r>
            <a:r>
              <a:rPr lang="uk-UA" sz="2400" b="1" dirty="0">
                <a:solidFill>
                  <a:srgbClr val="663300"/>
                </a:solidFill>
              </a:rPr>
              <a:t> для </a:t>
            </a:r>
            <a:r>
              <a:rPr lang="uk-UA" sz="2400" b="1" dirty="0" err="1">
                <a:solidFill>
                  <a:srgbClr val="663300"/>
                </a:solidFill>
              </a:rPr>
              <a:t>специальностей</a:t>
            </a:r>
            <a:r>
              <a:rPr lang="uk-UA" sz="2400" b="1" dirty="0">
                <a:solidFill>
                  <a:srgbClr val="663300"/>
                </a:solidFill>
              </a:rPr>
              <a:t> </a:t>
            </a:r>
            <a:endParaRPr lang="en-US" sz="2400" b="1" dirty="0" smtClean="0">
              <a:solidFill>
                <a:srgbClr val="663300"/>
              </a:solidFill>
            </a:endParaRPr>
          </a:p>
          <a:p>
            <a:pPr>
              <a:lnSpc>
                <a:spcPct val="110000"/>
              </a:lnSpc>
            </a:pPr>
            <a:r>
              <a:rPr lang="uk-UA" sz="2400" b="1" dirty="0" smtClean="0">
                <a:solidFill>
                  <a:srgbClr val="334C00"/>
                </a:solidFill>
              </a:rPr>
              <a:t>7.110101 </a:t>
            </a:r>
            <a:r>
              <a:rPr lang="uk-UA" sz="2400" b="1" dirty="0">
                <a:solidFill>
                  <a:srgbClr val="334C00"/>
                </a:solidFill>
              </a:rPr>
              <a:t>«</a:t>
            </a:r>
            <a:r>
              <a:rPr lang="uk-UA" sz="2400" b="1" dirty="0" err="1">
                <a:solidFill>
                  <a:srgbClr val="334C00"/>
                </a:solidFill>
              </a:rPr>
              <a:t>Лечебное</a:t>
            </a:r>
            <a:r>
              <a:rPr lang="uk-UA" sz="2400" b="1" dirty="0">
                <a:solidFill>
                  <a:srgbClr val="334C00"/>
                </a:solidFill>
              </a:rPr>
              <a:t> </a:t>
            </a:r>
            <a:r>
              <a:rPr lang="uk-UA" sz="2400" b="1" dirty="0" err="1">
                <a:solidFill>
                  <a:srgbClr val="334C00"/>
                </a:solidFill>
              </a:rPr>
              <a:t>дело</a:t>
            </a:r>
            <a:r>
              <a:rPr lang="uk-UA" sz="2400" b="1" dirty="0" smtClean="0">
                <a:solidFill>
                  <a:srgbClr val="334C00"/>
                </a:solidFill>
              </a:rPr>
              <a:t>»,</a:t>
            </a:r>
            <a:endParaRPr lang="en-US" sz="2400" b="1" dirty="0" smtClean="0">
              <a:solidFill>
                <a:srgbClr val="334C00"/>
              </a:solidFill>
            </a:endParaRPr>
          </a:p>
          <a:p>
            <a:pPr>
              <a:lnSpc>
                <a:spcPct val="110000"/>
              </a:lnSpc>
            </a:pPr>
            <a:r>
              <a:rPr lang="uk-UA" sz="2400" b="1" dirty="0" smtClean="0">
                <a:solidFill>
                  <a:srgbClr val="334C00"/>
                </a:solidFill>
              </a:rPr>
              <a:t> </a:t>
            </a:r>
            <a:r>
              <a:rPr lang="uk-UA" sz="2400" b="1" dirty="0">
                <a:solidFill>
                  <a:srgbClr val="334C00"/>
                </a:solidFill>
              </a:rPr>
              <a:t>7.110104 «</a:t>
            </a:r>
            <a:r>
              <a:rPr lang="uk-UA" sz="2400" b="1" dirty="0" err="1">
                <a:solidFill>
                  <a:srgbClr val="334C00"/>
                </a:solidFill>
              </a:rPr>
              <a:t>Педиатрия</a:t>
            </a:r>
            <a:r>
              <a:rPr lang="uk-UA" sz="2400" b="1" dirty="0">
                <a:solidFill>
                  <a:srgbClr val="334C00"/>
                </a:solidFill>
              </a:rPr>
              <a:t>», </a:t>
            </a:r>
            <a:endParaRPr lang="en-US" sz="2400" b="1" dirty="0" smtClean="0">
              <a:solidFill>
                <a:srgbClr val="334C00"/>
              </a:solidFill>
            </a:endParaRPr>
          </a:p>
          <a:p>
            <a:pPr>
              <a:lnSpc>
                <a:spcPct val="110000"/>
              </a:lnSpc>
            </a:pPr>
            <a:r>
              <a:rPr lang="uk-UA" sz="2400" b="1" dirty="0" smtClean="0">
                <a:solidFill>
                  <a:srgbClr val="334C00"/>
                </a:solidFill>
              </a:rPr>
              <a:t>7.110105 </a:t>
            </a:r>
            <a:r>
              <a:rPr lang="uk-UA" sz="2400" b="1" dirty="0">
                <a:solidFill>
                  <a:srgbClr val="334C00"/>
                </a:solidFill>
              </a:rPr>
              <a:t>«</a:t>
            </a:r>
            <a:r>
              <a:rPr lang="uk-UA" sz="2400" b="1" dirty="0" err="1">
                <a:solidFill>
                  <a:srgbClr val="334C00"/>
                </a:solidFill>
              </a:rPr>
              <a:t>Медико-профилактическое</a:t>
            </a:r>
            <a:r>
              <a:rPr lang="uk-UA" sz="2400" b="1" dirty="0">
                <a:solidFill>
                  <a:srgbClr val="334C00"/>
                </a:solidFill>
              </a:rPr>
              <a:t> </a:t>
            </a:r>
            <a:r>
              <a:rPr lang="uk-UA" sz="2400" b="1" dirty="0" err="1">
                <a:solidFill>
                  <a:srgbClr val="334C00"/>
                </a:solidFill>
              </a:rPr>
              <a:t>дело</a:t>
            </a:r>
            <a:r>
              <a:rPr lang="uk-UA" sz="2400" b="1" dirty="0">
                <a:solidFill>
                  <a:srgbClr val="334C00"/>
                </a:solidFill>
              </a:rPr>
              <a:t>» </a:t>
            </a:r>
            <a:r>
              <a:rPr lang="uk-UA" sz="2400" b="1" dirty="0" err="1">
                <a:solidFill>
                  <a:srgbClr val="334C00"/>
                </a:solidFill>
              </a:rPr>
              <a:t>направления</a:t>
            </a:r>
            <a:r>
              <a:rPr lang="uk-UA" sz="2400" b="1" dirty="0">
                <a:solidFill>
                  <a:srgbClr val="334C00"/>
                </a:solidFill>
              </a:rPr>
              <a:t> </a:t>
            </a:r>
            <a:r>
              <a:rPr lang="uk-UA" sz="2400" b="1" dirty="0" err="1">
                <a:solidFill>
                  <a:srgbClr val="334C00"/>
                </a:solidFill>
              </a:rPr>
              <a:t>подготовки</a:t>
            </a:r>
            <a:r>
              <a:rPr lang="uk-UA" sz="2400" b="1" dirty="0">
                <a:solidFill>
                  <a:srgbClr val="334C00"/>
                </a:solidFill>
              </a:rPr>
              <a:t> 1101 «Медицина</a:t>
            </a:r>
            <a:r>
              <a:rPr lang="uk-UA" sz="2400" b="1" dirty="0" smtClean="0">
                <a:solidFill>
                  <a:srgbClr val="334C00"/>
                </a:solidFill>
              </a:rPr>
              <a:t>».</a:t>
            </a:r>
            <a:endParaRPr lang="en-US" sz="2400" b="1" dirty="0" smtClean="0">
              <a:solidFill>
                <a:srgbClr val="334C00"/>
              </a:solidFill>
            </a:endParaRPr>
          </a:p>
          <a:p>
            <a:pPr>
              <a:lnSpc>
                <a:spcPct val="110000"/>
              </a:lnSpc>
            </a:pPr>
            <a:r>
              <a:rPr lang="uk-UA" sz="2400" b="1" dirty="0" smtClean="0">
                <a:solidFill>
                  <a:srgbClr val="334C00"/>
                </a:solidFill>
              </a:rPr>
              <a:t> </a:t>
            </a:r>
            <a:r>
              <a:rPr lang="uk-UA" sz="2400" b="1" dirty="0" err="1">
                <a:solidFill>
                  <a:srgbClr val="334C00"/>
                </a:solidFill>
              </a:rPr>
              <a:t>Дисциплина</a:t>
            </a:r>
            <a:r>
              <a:rPr lang="uk-UA" sz="2400" b="1" dirty="0">
                <a:solidFill>
                  <a:srgbClr val="334C00"/>
                </a:solidFill>
              </a:rPr>
              <a:t> </a:t>
            </a:r>
            <a:r>
              <a:rPr lang="uk-UA" sz="2400" b="1" dirty="0" err="1">
                <a:solidFill>
                  <a:srgbClr val="334C00"/>
                </a:solidFill>
              </a:rPr>
              <a:t>изучается</a:t>
            </a:r>
            <a:r>
              <a:rPr lang="uk-UA" sz="2400" b="1" dirty="0">
                <a:solidFill>
                  <a:srgbClr val="334C00"/>
                </a:solidFill>
              </a:rPr>
              <a:t> на </a:t>
            </a:r>
            <a:r>
              <a:rPr lang="en-US" sz="2400" b="1" dirty="0">
                <a:solidFill>
                  <a:srgbClr val="334C00"/>
                </a:solidFill>
              </a:rPr>
              <a:t>IV</a:t>
            </a:r>
            <a:r>
              <a:rPr lang="uk-UA" sz="2400" b="1" dirty="0">
                <a:solidFill>
                  <a:srgbClr val="334C00"/>
                </a:solidFill>
              </a:rPr>
              <a:t> та </a:t>
            </a:r>
            <a:r>
              <a:rPr lang="en-US" sz="2400" b="1" dirty="0" smtClean="0">
                <a:solidFill>
                  <a:srgbClr val="334C00"/>
                </a:solidFill>
              </a:rPr>
              <a:t>V </a:t>
            </a:r>
            <a:r>
              <a:rPr lang="ru-RU" sz="2400" b="1" dirty="0" smtClean="0">
                <a:solidFill>
                  <a:srgbClr val="334C00"/>
                </a:solidFill>
              </a:rPr>
              <a:t>году </a:t>
            </a:r>
            <a:r>
              <a:rPr lang="ru-RU" sz="2400" b="1" dirty="0">
                <a:solidFill>
                  <a:srgbClr val="334C00"/>
                </a:solidFill>
              </a:rPr>
              <a:t>обучения</a:t>
            </a:r>
            <a:endParaRPr lang="uk-UA" sz="2400" b="1" dirty="0">
              <a:solidFill>
                <a:srgbClr val="334C00"/>
              </a:solidFill>
            </a:endParaRP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1214466" y="214314"/>
            <a:ext cx="7358062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8438" indent="-198438"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198438" algn="l"/>
                <a:tab pos="646113" algn="l"/>
                <a:tab pos="1095375" algn="l"/>
                <a:tab pos="1544638" algn="l"/>
                <a:tab pos="1993900" algn="l"/>
                <a:tab pos="2443163" algn="l"/>
                <a:tab pos="2892425" algn="l"/>
                <a:tab pos="3341688" algn="l"/>
                <a:tab pos="3790950" algn="l"/>
                <a:tab pos="4240213" algn="l"/>
                <a:tab pos="4689475" algn="l"/>
                <a:tab pos="5138738" algn="l"/>
                <a:tab pos="5588000" algn="l"/>
                <a:tab pos="6037263" algn="l"/>
                <a:tab pos="6486525" algn="l"/>
                <a:tab pos="6935788" algn="l"/>
                <a:tab pos="7385050" algn="l"/>
                <a:tab pos="7834313" algn="l"/>
                <a:tab pos="8283575" algn="l"/>
                <a:tab pos="8732838" algn="l"/>
                <a:tab pos="9182100" algn="l"/>
              </a:tabLst>
              <a:defRPr/>
            </a:pPr>
            <a:r>
              <a:rPr lang="uk-UA" sz="24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ПРЕДНАЗНАЧЕНИЕ ПРОГРАММЫ</a:t>
            </a:r>
            <a:endParaRPr lang="en-GB" sz="2400" b="1" dirty="0">
              <a:ln w="1905">
                <a:solidFill>
                  <a:srgbClr val="4F7600"/>
                </a:solidFill>
              </a:ln>
              <a:solidFill>
                <a:srgbClr val="4F7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20551C-1118-485C-8445-07F6FC0B17C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571500" y="1165225"/>
            <a:ext cx="828675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4013" indent="-354013">
              <a:spcBef>
                <a:spcPts val="600"/>
              </a:spcBef>
              <a:buFontTx/>
              <a:buBlip>
                <a:blip r:embed="rId2"/>
              </a:buBlip>
            </a:pPr>
            <a:r>
              <a:rPr lang="uk-UA" sz="2000" b="1" dirty="0" err="1">
                <a:solidFill>
                  <a:srgbClr val="663300"/>
                </a:solidFill>
              </a:rPr>
              <a:t>образовательно-квалификационные</a:t>
            </a:r>
            <a:r>
              <a:rPr lang="uk-UA" sz="2000" b="1" dirty="0">
                <a:solidFill>
                  <a:srgbClr val="663300"/>
                </a:solidFill>
              </a:rPr>
              <a:t> характеристики </a:t>
            </a:r>
            <a:r>
              <a:rPr lang="uk-UA" sz="2000" b="1" dirty="0">
                <a:solidFill>
                  <a:srgbClr val="334C00"/>
                </a:solidFill>
              </a:rPr>
              <a:t>(</a:t>
            </a:r>
            <a:r>
              <a:rPr lang="uk-UA" sz="2000" b="1" dirty="0" err="1">
                <a:solidFill>
                  <a:srgbClr val="334C00"/>
                </a:solidFill>
              </a:rPr>
              <a:t>ОКХ</a:t>
            </a:r>
            <a:r>
              <a:rPr lang="uk-UA" sz="2000" b="1" dirty="0">
                <a:solidFill>
                  <a:srgbClr val="334C00"/>
                </a:solidFill>
              </a:rPr>
              <a:t>) и </a:t>
            </a:r>
            <a:r>
              <a:rPr lang="uk-UA" sz="2000" b="1" dirty="0" err="1">
                <a:solidFill>
                  <a:srgbClr val="334C00"/>
                </a:solidFill>
              </a:rPr>
              <a:t>образовательно-проффессиональные</a:t>
            </a:r>
            <a:r>
              <a:rPr lang="uk-UA" sz="2000" b="1" dirty="0">
                <a:solidFill>
                  <a:srgbClr val="334C00"/>
                </a:solidFill>
              </a:rPr>
              <a:t> </a:t>
            </a:r>
            <a:r>
              <a:rPr lang="uk-UA" sz="2000" b="1" dirty="0" err="1">
                <a:solidFill>
                  <a:srgbClr val="334C00"/>
                </a:solidFill>
              </a:rPr>
              <a:t>программы</a:t>
            </a:r>
            <a:r>
              <a:rPr lang="uk-UA" sz="2000" b="1" dirty="0">
                <a:solidFill>
                  <a:srgbClr val="334C00"/>
                </a:solidFill>
              </a:rPr>
              <a:t> (ОПП) </a:t>
            </a:r>
            <a:r>
              <a:rPr lang="uk-UA" sz="2000" b="1" dirty="0" err="1">
                <a:solidFill>
                  <a:srgbClr val="334C00"/>
                </a:solidFill>
              </a:rPr>
              <a:t>подготовки</a:t>
            </a:r>
            <a:r>
              <a:rPr lang="uk-UA" sz="2000" b="1" dirty="0">
                <a:solidFill>
                  <a:srgbClr val="334C00"/>
                </a:solidFill>
              </a:rPr>
              <a:t> </a:t>
            </a:r>
            <a:r>
              <a:rPr lang="uk-UA" sz="2000" b="1" dirty="0" err="1">
                <a:solidFill>
                  <a:srgbClr val="334C00"/>
                </a:solidFill>
              </a:rPr>
              <a:t>специалистов</a:t>
            </a:r>
            <a:r>
              <a:rPr lang="uk-UA" sz="2000" b="1" dirty="0">
                <a:solidFill>
                  <a:srgbClr val="334C00"/>
                </a:solidFill>
              </a:rPr>
              <a:t>, </a:t>
            </a:r>
            <a:r>
              <a:rPr lang="uk-UA" sz="2000" b="1" dirty="0" err="1">
                <a:solidFill>
                  <a:srgbClr val="334C00"/>
                </a:solidFill>
              </a:rPr>
              <a:t>утвержденные</a:t>
            </a:r>
            <a:r>
              <a:rPr lang="uk-UA" sz="2000" b="1" dirty="0">
                <a:solidFill>
                  <a:srgbClr val="334C00"/>
                </a:solidFill>
              </a:rPr>
              <a:t> приказом МОН </a:t>
            </a:r>
            <a:r>
              <a:rPr lang="uk-UA" sz="2000" b="1" dirty="0" err="1">
                <a:solidFill>
                  <a:srgbClr val="334C00"/>
                </a:solidFill>
              </a:rPr>
              <a:t>Украины</a:t>
            </a:r>
            <a:r>
              <a:rPr lang="uk-UA" sz="2000" b="1" dirty="0">
                <a:solidFill>
                  <a:srgbClr val="334C00"/>
                </a:solidFill>
              </a:rPr>
              <a:t> от 16.04.03 №239 «Об </a:t>
            </a:r>
            <a:r>
              <a:rPr lang="uk-UA" sz="2000" b="1" dirty="0" err="1">
                <a:solidFill>
                  <a:srgbClr val="334C00"/>
                </a:solidFill>
              </a:rPr>
              <a:t>утверждении</a:t>
            </a:r>
            <a:r>
              <a:rPr lang="uk-UA" sz="2000" b="1" dirty="0">
                <a:solidFill>
                  <a:srgbClr val="334C00"/>
                </a:solidFill>
              </a:rPr>
              <a:t> </a:t>
            </a:r>
            <a:r>
              <a:rPr lang="uk-UA" sz="2000" b="1" dirty="0" err="1">
                <a:solidFill>
                  <a:srgbClr val="334C00"/>
                </a:solidFill>
              </a:rPr>
              <a:t>составляющих</a:t>
            </a:r>
            <a:r>
              <a:rPr lang="uk-UA" sz="2000" b="1" dirty="0">
                <a:solidFill>
                  <a:srgbClr val="334C00"/>
                </a:solidFill>
              </a:rPr>
              <a:t> </a:t>
            </a:r>
            <a:r>
              <a:rPr lang="uk-UA" sz="2000" b="1" dirty="0" err="1">
                <a:solidFill>
                  <a:srgbClr val="334C00"/>
                </a:solidFill>
              </a:rPr>
              <a:t>отраслевых</a:t>
            </a:r>
            <a:r>
              <a:rPr lang="uk-UA" sz="2000" b="1" dirty="0">
                <a:solidFill>
                  <a:srgbClr val="334C00"/>
                </a:solidFill>
              </a:rPr>
              <a:t> </a:t>
            </a:r>
            <a:r>
              <a:rPr lang="uk-UA" sz="2000" b="1" dirty="0" err="1">
                <a:solidFill>
                  <a:srgbClr val="334C00"/>
                </a:solidFill>
              </a:rPr>
              <a:t>стандартов</a:t>
            </a:r>
            <a:r>
              <a:rPr lang="uk-UA" sz="2000" b="1" dirty="0">
                <a:solidFill>
                  <a:srgbClr val="334C00"/>
                </a:solidFill>
              </a:rPr>
              <a:t> </a:t>
            </a:r>
            <a:r>
              <a:rPr lang="uk-UA" sz="2000" b="1" dirty="0" err="1">
                <a:solidFill>
                  <a:srgbClr val="334C00"/>
                </a:solidFill>
              </a:rPr>
              <a:t>висшего</a:t>
            </a:r>
            <a:r>
              <a:rPr lang="uk-UA" sz="2000" b="1" dirty="0">
                <a:solidFill>
                  <a:srgbClr val="334C00"/>
                </a:solidFill>
              </a:rPr>
              <a:t> </a:t>
            </a:r>
            <a:r>
              <a:rPr lang="uk-UA" sz="2000" b="1" dirty="0" err="1">
                <a:solidFill>
                  <a:srgbClr val="334C00"/>
                </a:solidFill>
              </a:rPr>
              <a:t>образования</a:t>
            </a:r>
            <a:r>
              <a:rPr lang="uk-UA" sz="2000" b="1" dirty="0">
                <a:solidFill>
                  <a:srgbClr val="334C00"/>
                </a:solidFill>
              </a:rPr>
              <a:t>  по  </a:t>
            </a:r>
            <a:r>
              <a:rPr lang="uk-UA" sz="2000" b="1" dirty="0" err="1">
                <a:solidFill>
                  <a:srgbClr val="334C00"/>
                </a:solidFill>
              </a:rPr>
              <a:t>направлению</a:t>
            </a:r>
            <a:r>
              <a:rPr lang="uk-UA" sz="2000" b="1" dirty="0">
                <a:solidFill>
                  <a:srgbClr val="334C00"/>
                </a:solidFill>
              </a:rPr>
              <a:t> </a:t>
            </a:r>
            <a:r>
              <a:rPr lang="uk-UA" sz="2000" b="1" dirty="0" err="1">
                <a:solidFill>
                  <a:srgbClr val="334C00"/>
                </a:solidFill>
              </a:rPr>
              <a:t>подготовки</a:t>
            </a:r>
            <a:r>
              <a:rPr lang="uk-UA" sz="2000" b="1" dirty="0">
                <a:solidFill>
                  <a:srgbClr val="334C00"/>
                </a:solidFill>
              </a:rPr>
              <a:t> 1101 «Медицина»</a:t>
            </a:r>
          </a:p>
          <a:p>
            <a:pPr marL="354013" indent="-354013">
              <a:spcBef>
                <a:spcPts val="600"/>
              </a:spcBef>
              <a:buFontTx/>
              <a:buBlip>
                <a:blip r:embed="rId2"/>
              </a:buBlip>
            </a:pPr>
            <a:r>
              <a:rPr lang="ru-RU" sz="2000" b="1" dirty="0" err="1">
                <a:solidFill>
                  <a:srgbClr val="663300"/>
                </a:solidFill>
              </a:rPr>
              <a:t>э</a:t>
            </a:r>
            <a:r>
              <a:rPr lang="uk-UA" sz="2000" b="1" dirty="0" err="1" smtClean="0">
                <a:solidFill>
                  <a:srgbClr val="663300"/>
                </a:solidFill>
              </a:rPr>
              <a:t>кспериментальный</a:t>
            </a:r>
            <a:r>
              <a:rPr lang="uk-UA" sz="2000" b="1" dirty="0" smtClean="0">
                <a:solidFill>
                  <a:srgbClr val="663300"/>
                </a:solidFill>
              </a:rPr>
              <a:t> </a:t>
            </a:r>
            <a:r>
              <a:rPr lang="uk-UA" sz="2000" b="1" dirty="0" err="1">
                <a:solidFill>
                  <a:srgbClr val="663300"/>
                </a:solidFill>
              </a:rPr>
              <a:t>учебный</a:t>
            </a:r>
            <a:r>
              <a:rPr lang="uk-UA" sz="2000" b="1" dirty="0">
                <a:solidFill>
                  <a:srgbClr val="663300"/>
                </a:solidFill>
              </a:rPr>
              <a:t> план</a:t>
            </a:r>
            <a:r>
              <a:rPr lang="uk-UA" sz="2000" b="1" dirty="0">
                <a:solidFill>
                  <a:srgbClr val="334C00"/>
                </a:solidFill>
              </a:rPr>
              <a:t>, </a:t>
            </a:r>
            <a:r>
              <a:rPr lang="uk-UA" sz="2000" b="1" dirty="0" err="1">
                <a:solidFill>
                  <a:srgbClr val="334C00"/>
                </a:solidFill>
              </a:rPr>
              <a:t>разработанный</a:t>
            </a:r>
            <a:r>
              <a:rPr lang="uk-UA" sz="2000" b="1" dirty="0">
                <a:solidFill>
                  <a:srgbClr val="334C00"/>
                </a:solidFill>
              </a:rPr>
              <a:t> на принципах </a:t>
            </a:r>
            <a:r>
              <a:rPr lang="uk-UA" sz="2000" b="1" dirty="0" err="1">
                <a:solidFill>
                  <a:srgbClr val="334C00"/>
                </a:solidFill>
              </a:rPr>
              <a:t>европейской</a:t>
            </a:r>
            <a:r>
              <a:rPr lang="uk-UA" sz="2000" b="1" dirty="0">
                <a:solidFill>
                  <a:srgbClr val="334C00"/>
                </a:solidFill>
              </a:rPr>
              <a:t> </a:t>
            </a:r>
            <a:r>
              <a:rPr lang="uk-UA" sz="2000" b="1" dirty="0" err="1">
                <a:solidFill>
                  <a:srgbClr val="334C00"/>
                </a:solidFill>
              </a:rPr>
              <a:t>кредитно-трансферной</a:t>
            </a:r>
            <a:r>
              <a:rPr lang="uk-UA" sz="2000" b="1" dirty="0">
                <a:solidFill>
                  <a:srgbClr val="334C00"/>
                </a:solidFill>
              </a:rPr>
              <a:t> </a:t>
            </a:r>
            <a:r>
              <a:rPr lang="uk-UA" sz="2000" b="1" dirty="0" err="1">
                <a:solidFill>
                  <a:srgbClr val="334C00"/>
                </a:solidFill>
              </a:rPr>
              <a:t>системы</a:t>
            </a:r>
            <a:r>
              <a:rPr lang="uk-UA" sz="2000" b="1" dirty="0">
                <a:solidFill>
                  <a:srgbClr val="334C00"/>
                </a:solidFill>
              </a:rPr>
              <a:t> (ЕСТ</a:t>
            </a:r>
            <a:r>
              <a:rPr lang="en-US" sz="2000" b="1" dirty="0">
                <a:solidFill>
                  <a:srgbClr val="334C00"/>
                </a:solidFill>
              </a:rPr>
              <a:t>S</a:t>
            </a:r>
            <a:r>
              <a:rPr lang="uk-UA" sz="2000" b="1" dirty="0">
                <a:solidFill>
                  <a:srgbClr val="334C00"/>
                </a:solidFill>
              </a:rPr>
              <a:t>) и </a:t>
            </a:r>
            <a:r>
              <a:rPr lang="uk-UA" sz="2000" b="1" dirty="0" err="1">
                <a:solidFill>
                  <a:srgbClr val="334C00"/>
                </a:solidFill>
              </a:rPr>
              <a:t>утвержденный</a:t>
            </a:r>
            <a:r>
              <a:rPr lang="uk-UA" sz="2000" b="1" dirty="0">
                <a:solidFill>
                  <a:srgbClr val="334C00"/>
                </a:solidFill>
              </a:rPr>
              <a:t> приказом </a:t>
            </a:r>
            <a:r>
              <a:rPr lang="uk-UA" sz="2000" b="1" dirty="0" err="1">
                <a:solidFill>
                  <a:srgbClr val="334C00"/>
                </a:solidFill>
              </a:rPr>
              <a:t>МЗ</a:t>
            </a:r>
            <a:r>
              <a:rPr lang="uk-UA" sz="2000" b="1" dirty="0">
                <a:solidFill>
                  <a:srgbClr val="334C00"/>
                </a:solidFill>
              </a:rPr>
              <a:t> </a:t>
            </a:r>
            <a:r>
              <a:rPr lang="uk-UA" sz="2000" b="1" dirty="0" err="1">
                <a:solidFill>
                  <a:srgbClr val="334C00"/>
                </a:solidFill>
              </a:rPr>
              <a:t>Украины</a:t>
            </a:r>
            <a:r>
              <a:rPr lang="uk-UA" sz="2000" b="1" dirty="0">
                <a:solidFill>
                  <a:srgbClr val="334C00"/>
                </a:solidFill>
              </a:rPr>
              <a:t> от 31.01.05 №52 «Об </a:t>
            </a:r>
            <a:r>
              <a:rPr lang="uk-UA" sz="2000" b="1" dirty="0" err="1">
                <a:solidFill>
                  <a:srgbClr val="334C00"/>
                </a:solidFill>
              </a:rPr>
              <a:t>утверждении</a:t>
            </a:r>
            <a:r>
              <a:rPr lang="uk-UA" sz="2000" b="1" dirty="0">
                <a:solidFill>
                  <a:srgbClr val="334C00"/>
                </a:solidFill>
              </a:rPr>
              <a:t> и  </a:t>
            </a:r>
            <a:r>
              <a:rPr lang="uk-UA" sz="2000" b="1" dirty="0" err="1">
                <a:solidFill>
                  <a:srgbClr val="334C00"/>
                </a:solidFill>
              </a:rPr>
              <a:t>введении</a:t>
            </a:r>
            <a:r>
              <a:rPr lang="uk-UA" sz="2000" b="1" dirty="0">
                <a:solidFill>
                  <a:srgbClr val="334C00"/>
                </a:solidFill>
              </a:rPr>
              <a:t> нового </a:t>
            </a:r>
            <a:r>
              <a:rPr lang="uk-UA" sz="2000" b="1" dirty="0" err="1">
                <a:solidFill>
                  <a:srgbClr val="334C00"/>
                </a:solidFill>
              </a:rPr>
              <a:t>учебного</a:t>
            </a:r>
            <a:r>
              <a:rPr lang="uk-UA" sz="2000" b="1" dirty="0">
                <a:solidFill>
                  <a:srgbClr val="334C00"/>
                </a:solidFill>
              </a:rPr>
              <a:t> </a:t>
            </a:r>
            <a:r>
              <a:rPr lang="uk-UA" sz="2000" b="1" dirty="0" err="1">
                <a:solidFill>
                  <a:srgbClr val="334C00"/>
                </a:solidFill>
              </a:rPr>
              <a:t>плана</a:t>
            </a:r>
            <a:r>
              <a:rPr lang="uk-UA" sz="2000" b="1" dirty="0">
                <a:solidFill>
                  <a:srgbClr val="334C00"/>
                </a:solidFill>
              </a:rPr>
              <a:t> </a:t>
            </a:r>
            <a:r>
              <a:rPr lang="uk-UA" sz="2000" b="1" dirty="0" err="1">
                <a:solidFill>
                  <a:srgbClr val="334C00"/>
                </a:solidFill>
              </a:rPr>
              <a:t>подготовки</a:t>
            </a:r>
            <a:r>
              <a:rPr lang="uk-UA" sz="2000" b="1" dirty="0">
                <a:solidFill>
                  <a:srgbClr val="334C00"/>
                </a:solidFill>
              </a:rPr>
              <a:t> </a:t>
            </a:r>
            <a:r>
              <a:rPr lang="uk-UA" sz="2000" b="1" dirty="0" err="1">
                <a:solidFill>
                  <a:srgbClr val="334C00"/>
                </a:solidFill>
              </a:rPr>
              <a:t>специалистов</a:t>
            </a:r>
            <a:r>
              <a:rPr lang="uk-UA" sz="2000" b="1" dirty="0">
                <a:solidFill>
                  <a:srgbClr val="334C00"/>
                </a:solidFill>
              </a:rPr>
              <a:t> </a:t>
            </a:r>
            <a:r>
              <a:rPr lang="uk-UA" sz="2000" b="1" dirty="0" err="1">
                <a:solidFill>
                  <a:srgbClr val="334C00"/>
                </a:solidFill>
              </a:rPr>
              <a:t>образовательно-квалификационного</a:t>
            </a:r>
            <a:r>
              <a:rPr lang="uk-UA" sz="2000" b="1" dirty="0">
                <a:solidFill>
                  <a:srgbClr val="334C00"/>
                </a:solidFill>
              </a:rPr>
              <a:t> </a:t>
            </a:r>
            <a:r>
              <a:rPr lang="uk-UA" sz="2000" b="1" dirty="0" err="1">
                <a:solidFill>
                  <a:srgbClr val="334C00"/>
                </a:solidFill>
              </a:rPr>
              <a:t>уровня</a:t>
            </a:r>
            <a:r>
              <a:rPr lang="uk-UA" sz="2000" b="1" dirty="0">
                <a:solidFill>
                  <a:srgbClr val="334C00"/>
                </a:solidFill>
              </a:rPr>
              <a:t> «</a:t>
            </a:r>
            <a:r>
              <a:rPr lang="uk-UA" sz="2000" b="1" dirty="0" err="1">
                <a:solidFill>
                  <a:srgbClr val="334C00"/>
                </a:solidFill>
              </a:rPr>
              <a:t>Специалист</a:t>
            </a:r>
            <a:r>
              <a:rPr lang="uk-UA" sz="2000" b="1" dirty="0">
                <a:solidFill>
                  <a:srgbClr val="334C00"/>
                </a:solidFill>
              </a:rPr>
              <a:t>» </a:t>
            </a:r>
            <a:r>
              <a:rPr lang="uk-UA" sz="2000" b="1" dirty="0" err="1">
                <a:solidFill>
                  <a:srgbClr val="334C00"/>
                </a:solidFill>
              </a:rPr>
              <a:t>квалификации</a:t>
            </a:r>
            <a:r>
              <a:rPr lang="uk-UA" sz="2000" b="1" dirty="0">
                <a:solidFill>
                  <a:srgbClr val="334C00"/>
                </a:solidFill>
              </a:rPr>
              <a:t> «</a:t>
            </a:r>
            <a:r>
              <a:rPr lang="uk-UA" sz="2000" b="1" dirty="0" err="1">
                <a:solidFill>
                  <a:srgbClr val="334C00"/>
                </a:solidFill>
              </a:rPr>
              <a:t>Врач</a:t>
            </a:r>
            <a:r>
              <a:rPr lang="uk-UA" sz="2000" b="1" dirty="0">
                <a:solidFill>
                  <a:srgbClr val="334C00"/>
                </a:solidFill>
              </a:rPr>
              <a:t>» в </a:t>
            </a:r>
            <a:r>
              <a:rPr lang="uk-UA" sz="2000" b="1" dirty="0" err="1">
                <a:solidFill>
                  <a:srgbClr val="334C00"/>
                </a:solidFill>
              </a:rPr>
              <a:t>висших</a:t>
            </a:r>
            <a:r>
              <a:rPr lang="uk-UA" sz="2000" b="1" dirty="0">
                <a:solidFill>
                  <a:srgbClr val="334C00"/>
                </a:solidFill>
              </a:rPr>
              <a:t> </a:t>
            </a:r>
            <a:r>
              <a:rPr lang="uk-UA" sz="2000" b="1" dirty="0" err="1">
                <a:solidFill>
                  <a:srgbClr val="334C00"/>
                </a:solidFill>
              </a:rPr>
              <a:t>учебных</a:t>
            </a:r>
            <a:r>
              <a:rPr lang="uk-UA" sz="2000" b="1" dirty="0">
                <a:solidFill>
                  <a:srgbClr val="334C00"/>
                </a:solidFill>
              </a:rPr>
              <a:t> </a:t>
            </a:r>
            <a:r>
              <a:rPr lang="uk-UA" sz="2000" b="1" dirty="0" err="1">
                <a:solidFill>
                  <a:srgbClr val="334C00"/>
                </a:solidFill>
              </a:rPr>
              <a:t>заведениях</a:t>
            </a:r>
            <a:r>
              <a:rPr lang="uk-UA" sz="2000" b="1" dirty="0">
                <a:solidFill>
                  <a:srgbClr val="334C00"/>
                </a:solidFill>
              </a:rPr>
              <a:t> </a:t>
            </a:r>
            <a:r>
              <a:rPr lang="en-US" sz="2000" b="1" dirty="0">
                <a:solidFill>
                  <a:srgbClr val="334C00"/>
                </a:solidFill>
              </a:rPr>
              <a:t>III</a:t>
            </a:r>
            <a:r>
              <a:rPr lang="uk-UA" sz="2000" b="1" dirty="0">
                <a:solidFill>
                  <a:srgbClr val="334C00"/>
                </a:solidFill>
              </a:rPr>
              <a:t>-І</a:t>
            </a:r>
            <a:r>
              <a:rPr lang="en-US" sz="2000" b="1" dirty="0">
                <a:solidFill>
                  <a:srgbClr val="334C00"/>
                </a:solidFill>
              </a:rPr>
              <a:t>V</a:t>
            </a:r>
            <a:r>
              <a:rPr lang="uk-UA" sz="2000" b="1" dirty="0">
                <a:solidFill>
                  <a:srgbClr val="334C00"/>
                </a:solidFill>
              </a:rPr>
              <a:t> </a:t>
            </a:r>
            <a:r>
              <a:rPr lang="uk-UA" sz="2000" b="1" dirty="0" err="1">
                <a:solidFill>
                  <a:srgbClr val="334C00"/>
                </a:solidFill>
              </a:rPr>
              <a:t>уровня</a:t>
            </a:r>
            <a:r>
              <a:rPr lang="uk-UA" sz="2000" b="1" dirty="0">
                <a:solidFill>
                  <a:srgbClr val="334C00"/>
                </a:solidFill>
              </a:rPr>
              <a:t> </a:t>
            </a:r>
            <a:r>
              <a:rPr lang="uk-UA" sz="2000" b="1" dirty="0" err="1">
                <a:solidFill>
                  <a:srgbClr val="334C00"/>
                </a:solidFill>
              </a:rPr>
              <a:t>аккредитации</a:t>
            </a:r>
            <a:r>
              <a:rPr lang="uk-UA" sz="2000" b="1" dirty="0">
                <a:solidFill>
                  <a:srgbClr val="334C00"/>
                </a:solidFill>
              </a:rPr>
              <a:t> </a:t>
            </a:r>
            <a:r>
              <a:rPr lang="uk-UA" sz="2000" b="1" dirty="0" err="1">
                <a:solidFill>
                  <a:srgbClr val="334C00"/>
                </a:solidFill>
              </a:rPr>
              <a:t>Украины</a:t>
            </a:r>
            <a:r>
              <a:rPr lang="uk-UA" sz="2000" b="1" dirty="0">
                <a:solidFill>
                  <a:srgbClr val="334C00"/>
                </a:solidFill>
              </a:rPr>
              <a:t> по  </a:t>
            </a:r>
            <a:r>
              <a:rPr lang="uk-UA" sz="2000" b="1" dirty="0" err="1">
                <a:solidFill>
                  <a:srgbClr val="334C00"/>
                </a:solidFill>
              </a:rPr>
              <a:t>специальностям</a:t>
            </a:r>
            <a:r>
              <a:rPr lang="uk-UA" sz="2000" b="1" dirty="0">
                <a:solidFill>
                  <a:srgbClr val="334C00"/>
                </a:solidFill>
              </a:rPr>
              <a:t> «</a:t>
            </a:r>
            <a:r>
              <a:rPr lang="uk-UA" sz="2000" b="1" dirty="0" err="1">
                <a:solidFill>
                  <a:srgbClr val="334C00"/>
                </a:solidFill>
              </a:rPr>
              <a:t>Лечебное</a:t>
            </a:r>
            <a:r>
              <a:rPr lang="uk-UA" sz="2000" b="1" dirty="0">
                <a:solidFill>
                  <a:srgbClr val="334C00"/>
                </a:solidFill>
              </a:rPr>
              <a:t> </a:t>
            </a:r>
            <a:r>
              <a:rPr lang="uk-UA" sz="2000" b="1" dirty="0" err="1">
                <a:solidFill>
                  <a:srgbClr val="334C00"/>
                </a:solidFill>
              </a:rPr>
              <a:t>дело</a:t>
            </a:r>
            <a:r>
              <a:rPr lang="uk-UA" sz="2000" b="1" dirty="0">
                <a:solidFill>
                  <a:srgbClr val="334C00"/>
                </a:solidFill>
              </a:rPr>
              <a:t>», «</a:t>
            </a:r>
            <a:r>
              <a:rPr lang="uk-UA" sz="2000" b="1" dirty="0" err="1">
                <a:solidFill>
                  <a:srgbClr val="334C00"/>
                </a:solidFill>
              </a:rPr>
              <a:t>Педиатрия</a:t>
            </a:r>
            <a:r>
              <a:rPr lang="uk-UA" sz="2000" b="1" dirty="0">
                <a:solidFill>
                  <a:srgbClr val="334C00"/>
                </a:solidFill>
              </a:rPr>
              <a:t>», «</a:t>
            </a:r>
            <a:r>
              <a:rPr lang="uk-UA" sz="2000" b="1" dirty="0" err="1">
                <a:solidFill>
                  <a:srgbClr val="334C00"/>
                </a:solidFill>
              </a:rPr>
              <a:t>Медико-профилактическое</a:t>
            </a:r>
            <a:r>
              <a:rPr lang="uk-UA" sz="2000" b="1" dirty="0">
                <a:solidFill>
                  <a:srgbClr val="334C00"/>
                </a:solidFill>
              </a:rPr>
              <a:t> </a:t>
            </a:r>
            <a:r>
              <a:rPr lang="uk-UA" sz="2000" b="1" dirty="0" err="1">
                <a:solidFill>
                  <a:srgbClr val="334C00"/>
                </a:solidFill>
              </a:rPr>
              <a:t>дело</a:t>
            </a:r>
            <a:r>
              <a:rPr lang="uk-UA" sz="2000" b="1" dirty="0">
                <a:solidFill>
                  <a:srgbClr val="334C00"/>
                </a:solidFill>
              </a:rPr>
              <a:t>»</a:t>
            </a: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1214466" y="71414"/>
            <a:ext cx="735806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8438" indent="-198438"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198438" algn="l"/>
                <a:tab pos="646113" algn="l"/>
                <a:tab pos="1095375" algn="l"/>
                <a:tab pos="1544638" algn="l"/>
                <a:tab pos="1993900" algn="l"/>
                <a:tab pos="2443163" algn="l"/>
                <a:tab pos="2892425" algn="l"/>
                <a:tab pos="3341688" algn="l"/>
                <a:tab pos="3790950" algn="l"/>
                <a:tab pos="4240213" algn="l"/>
                <a:tab pos="4689475" algn="l"/>
                <a:tab pos="5138738" algn="l"/>
                <a:tab pos="5588000" algn="l"/>
                <a:tab pos="6037263" algn="l"/>
                <a:tab pos="6486525" algn="l"/>
                <a:tab pos="6935788" algn="l"/>
                <a:tab pos="7385050" algn="l"/>
                <a:tab pos="7834313" algn="l"/>
                <a:tab pos="8283575" algn="l"/>
                <a:tab pos="8732838" algn="l"/>
                <a:tab pos="9182100" algn="l"/>
              </a:tabLst>
              <a:defRPr/>
            </a:pPr>
            <a:r>
              <a:rPr lang="uk-UA" sz="24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СООТВЕТСТВИЕ ПРОГРАММЫ НОРМАТИВНЫМ ДОКУМЕНТАМ</a:t>
            </a:r>
            <a:endParaRPr lang="en-GB" sz="2400" b="1" dirty="0">
              <a:ln w="1905">
                <a:solidFill>
                  <a:srgbClr val="4F7600"/>
                </a:solidFill>
              </a:ln>
              <a:solidFill>
                <a:srgbClr val="4F7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48F354-249D-41AA-804A-31601A84969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571500" y="857250"/>
            <a:ext cx="85725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4013" indent="-354013">
              <a:spcBef>
                <a:spcPts val="600"/>
              </a:spcBef>
              <a:buFontTx/>
              <a:buBlip>
                <a:blip r:embed="rId2"/>
              </a:buBlip>
            </a:pPr>
            <a:r>
              <a:rPr lang="uk-UA" b="1" dirty="0" err="1" smtClean="0">
                <a:solidFill>
                  <a:srgbClr val="663300"/>
                </a:solidFill>
              </a:rPr>
              <a:t>рекомендации</a:t>
            </a:r>
            <a:r>
              <a:rPr lang="uk-UA" b="1" dirty="0" smtClean="0">
                <a:solidFill>
                  <a:srgbClr val="663300"/>
                </a:solidFill>
              </a:rPr>
              <a:t> </a:t>
            </a:r>
            <a:r>
              <a:rPr lang="uk-UA" b="1" dirty="0">
                <a:solidFill>
                  <a:srgbClr val="663300"/>
                </a:solidFill>
              </a:rPr>
              <a:t>по  </a:t>
            </a:r>
            <a:r>
              <a:rPr lang="uk-UA" b="1" dirty="0" err="1">
                <a:solidFill>
                  <a:srgbClr val="663300"/>
                </a:solidFill>
              </a:rPr>
              <a:t>разработке</a:t>
            </a:r>
            <a:r>
              <a:rPr lang="uk-UA" b="1" dirty="0">
                <a:solidFill>
                  <a:srgbClr val="663300"/>
                </a:solidFill>
              </a:rPr>
              <a:t>  </a:t>
            </a:r>
            <a:r>
              <a:rPr lang="uk-UA" b="1" dirty="0" err="1">
                <a:solidFill>
                  <a:srgbClr val="663300"/>
                </a:solidFill>
              </a:rPr>
              <a:t>учебных</a:t>
            </a:r>
            <a:r>
              <a:rPr lang="uk-UA" b="1" dirty="0">
                <a:solidFill>
                  <a:srgbClr val="663300"/>
                </a:solidFill>
              </a:rPr>
              <a:t> </a:t>
            </a:r>
            <a:r>
              <a:rPr lang="uk-UA" b="1" dirty="0" err="1">
                <a:solidFill>
                  <a:srgbClr val="663300"/>
                </a:solidFill>
              </a:rPr>
              <a:t>программ</a:t>
            </a:r>
            <a:r>
              <a:rPr lang="uk-UA" b="1" dirty="0">
                <a:solidFill>
                  <a:srgbClr val="663300"/>
                </a:solidFill>
              </a:rPr>
              <a:t> </a:t>
            </a:r>
            <a:r>
              <a:rPr lang="uk-UA" b="1" dirty="0" err="1">
                <a:solidFill>
                  <a:srgbClr val="334C00"/>
                </a:solidFill>
              </a:rPr>
              <a:t>учебных</a:t>
            </a:r>
            <a:r>
              <a:rPr lang="uk-UA" b="1" dirty="0">
                <a:solidFill>
                  <a:srgbClr val="334C00"/>
                </a:solidFill>
              </a:rPr>
              <a:t> </a:t>
            </a:r>
            <a:r>
              <a:rPr lang="uk-UA" b="1" dirty="0" err="1">
                <a:solidFill>
                  <a:srgbClr val="334C00"/>
                </a:solidFill>
              </a:rPr>
              <a:t>дисциплин</a:t>
            </a:r>
            <a:r>
              <a:rPr lang="uk-UA" b="1" dirty="0">
                <a:solidFill>
                  <a:srgbClr val="334C00"/>
                </a:solidFill>
              </a:rPr>
              <a:t>, </a:t>
            </a:r>
            <a:r>
              <a:rPr lang="uk-UA" b="1" dirty="0" err="1">
                <a:solidFill>
                  <a:srgbClr val="334C00"/>
                </a:solidFill>
              </a:rPr>
              <a:t>утвердженных</a:t>
            </a:r>
            <a:r>
              <a:rPr lang="uk-UA" b="1" dirty="0">
                <a:solidFill>
                  <a:srgbClr val="334C00"/>
                </a:solidFill>
              </a:rPr>
              <a:t> приказом </a:t>
            </a:r>
            <a:r>
              <a:rPr lang="uk-UA" b="1" dirty="0" err="1">
                <a:solidFill>
                  <a:srgbClr val="334C00"/>
                </a:solidFill>
              </a:rPr>
              <a:t>МЗ</a:t>
            </a:r>
            <a:r>
              <a:rPr lang="uk-UA" b="1" dirty="0">
                <a:solidFill>
                  <a:srgbClr val="334C00"/>
                </a:solidFill>
              </a:rPr>
              <a:t> </a:t>
            </a:r>
            <a:r>
              <a:rPr lang="uk-UA" b="1" dirty="0" err="1">
                <a:solidFill>
                  <a:srgbClr val="334C00"/>
                </a:solidFill>
              </a:rPr>
              <a:t>Украины</a:t>
            </a:r>
            <a:r>
              <a:rPr lang="uk-UA" b="1" dirty="0">
                <a:solidFill>
                  <a:srgbClr val="334C00"/>
                </a:solidFill>
              </a:rPr>
              <a:t> от 24.03 04 №152 «Об  </a:t>
            </a:r>
            <a:r>
              <a:rPr lang="uk-UA" b="1" dirty="0" err="1">
                <a:solidFill>
                  <a:srgbClr val="334C00"/>
                </a:solidFill>
              </a:rPr>
              <a:t>утверждении</a:t>
            </a:r>
            <a:r>
              <a:rPr lang="uk-UA" b="1" dirty="0">
                <a:solidFill>
                  <a:srgbClr val="334C00"/>
                </a:solidFill>
              </a:rPr>
              <a:t> </a:t>
            </a:r>
            <a:r>
              <a:rPr lang="uk-UA" b="1" dirty="0" err="1">
                <a:solidFill>
                  <a:srgbClr val="334C00"/>
                </a:solidFill>
              </a:rPr>
              <a:t>рекомендаций</a:t>
            </a:r>
            <a:r>
              <a:rPr lang="uk-UA" b="1" dirty="0">
                <a:solidFill>
                  <a:srgbClr val="334C00"/>
                </a:solidFill>
              </a:rPr>
              <a:t> по </a:t>
            </a:r>
            <a:r>
              <a:rPr lang="uk-UA" b="1" dirty="0" err="1">
                <a:solidFill>
                  <a:srgbClr val="334C00"/>
                </a:solidFill>
              </a:rPr>
              <a:t>разработке</a:t>
            </a:r>
            <a:r>
              <a:rPr lang="uk-UA" b="1" dirty="0">
                <a:solidFill>
                  <a:srgbClr val="334C00"/>
                </a:solidFill>
              </a:rPr>
              <a:t> </a:t>
            </a:r>
            <a:r>
              <a:rPr lang="uk-UA" b="1" dirty="0" err="1">
                <a:solidFill>
                  <a:srgbClr val="334C00"/>
                </a:solidFill>
              </a:rPr>
              <a:t>учебных</a:t>
            </a:r>
            <a:r>
              <a:rPr lang="uk-UA" b="1" dirty="0">
                <a:solidFill>
                  <a:srgbClr val="334C00"/>
                </a:solidFill>
              </a:rPr>
              <a:t> </a:t>
            </a:r>
            <a:r>
              <a:rPr lang="uk-UA" b="1" dirty="0" err="1">
                <a:solidFill>
                  <a:srgbClr val="334C00"/>
                </a:solidFill>
              </a:rPr>
              <a:t>программ</a:t>
            </a:r>
            <a:r>
              <a:rPr lang="uk-UA" b="1" dirty="0">
                <a:solidFill>
                  <a:srgbClr val="334C00"/>
                </a:solidFill>
              </a:rPr>
              <a:t> </a:t>
            </a:r>
            <a:r>
              <a:rPr lang="uk-UA" b="1" dirty="0" err="1">
                <a:solidFill>
                  <a:srgbClr val="334C00"/>
                </a:solidFill>
              </a:rPr>
              <a:t>учебных</a:t>
            </a:r>
            <a:r>
              <a:rPr lang="uk-UA" b="1" dirty="0">
                <a:solidFill>
                  <a:srgbClr val="334C00"/>
                </a:solidFill>
              </a:rPr>
              <a:t> </a:t>
            </a:r>
            <a:r>
              <a:rPr lang="uk-UA" b="1" dirty="0" err="1">
                <a:solidFill>
                  <a:srgbClr val="334C00"/>
                </a:solidFill>
              </a:rPr>
              <a:t>дисциплин</a:t>
            </a:r>
            <a:r>
              <a:rPr lang="uk-UA" b="1" dirty="0">
                <a:solidFill>
                  <a:srgbClr val="334C00"/>
                </a:solidFill>
              </a:rPr>
              <a:t>» с </a:t>
            </a:r>
            <a:r>
              <a:rPr lang="uk-UA" b="1" dirty="0" err="1">
                <a:solidFill>
                  <a:srgbClr val="334C00"/>
                </a:solidFill>
              </a:rPr>
              <a:t>изменениями</a:t>
            </a:r>
            <a:r>
              <a:rPr lang="uk-UA" b="1" dirty="0">
                <a:solidFill>
                  <a:srgbClr val="334C00"/>
                </a:solidFill>
              </a:rPr>
              <a:t>  и </a:t>
            </a:r>
            <a:r>
              <a:rPr lang="uk-UA" b="1" dirty="0" err="1">
                <a:solidFill>
                  <a:srgbClr val="334C00"/>
                </a:solidFill>
              </a:rPr>
              <a:t>дополнениями</a:t>
            </a:r>
            <a:r>
              <a:rPr lang="uk-UA" b="1" dirty="0">
                <a:solidFill>
                  <a:srgbClr val="334C00"/>
                </a:solidFill>
              </a:rPr>
              <a:t>, </a:t>
            </a:r>
            <a:r>
              <a:rPr lang="uk-UA" b="1" dirty="0" err="1">
                <a:solidFill>
                  <a:srgbClr val="334C00"/>
                </a:solidFill>
              </a:rPr>
              <a:t>внесенными</a:t>
            </a:r>
            <a:r>
              <a:rPr lang="uk-UA" b="1" dirty="0">
                <a:solidFill>
                  <a:srgbClr val="334C00"/>
                </a:solidFill>
              </a:rPr>
              <a:t> приказом </a:t>
            </a:r>
            <a:r>
              <a:rPr lang="uk-UA" b="1" dirty="0" err="1">
                <a:solidFill>
                  <a:srgbClr val="334C00"/>
                </a:solidFill>
              </a:rPr>
              <a:t>МЗ</a:t>
            </a:r>
            <a:r>
              <a:rPr lang="uk-UA" b="1" dirty="0">
                <a:solidFill>
                  <a:srgbClr val="334C00"/>
                </a:solidFill>
              </a:rPr>
              <a:t> </a:t>
            </a:r>
            <a:r>
              <a:rPr lang="uk-UA" b="1" dirty="0" err="1">
                <a:solidFill>
                  <a:srgbClr val="334C00"/>
                </a:solidFill>
              </a:rPr>
              <a:t>Украины</a:t>
            </a:r>
            <a:r>
              <a:rPr lang="uk-UA" b="1" dirty="0">
                <a:solidFill>
                  <a:srgbClr val="334C00"/>
                </a:solidFill>
              </a:rPr>
              <a:t> от 12.10.04 №492 «О </a:t>
            </a:r>
            <a:r>
              <a:rPr lang="uk-UA" b="1" dirty="0" err="1">
                <a:solidFill>
                  <a:srgbClr val="334C00"/>
                </a:solidFill>
              </a:rPr>
              <a:t>внесении</a:t>
            </a:r>
            <a:r>
              <a:rPr lang="uk-UA" b="1" dirty="0">
                <a:solidFill>
                  <a:srgbClr val="334C00"/>
                </a:solidFill>
              </a:rPr>
              <a:t> </a:t>
            </a:r>
            <a:r>
              <a:rPr lang="uk-UA" b="1" dirty="0" err="1">
                <a:solidFill>
                  <a:srgbClr val="334C00"/>
                </a:solidFill>
              </a:rPr>
              <a:t>измениний</a:t>
            </a:r>
            <a:r>
              <a:rPr lang="uk-UA" b="1" dirty="0">
                <a:solidFill>
                  <a:srgbClr val="334C00"/>
                </a:solidFill>
              </a:rPr>
              <a:t>  и  </a:t>
            </a:r>
            <a:r>
              <a:rPr lang="uk-UA" b="1" dirty="0" err="1">
                <a:solidFill>
                  <a:srgbClr val="334C00"/>
                </a:solidFill>
              </a:rPr>
              <a:t>дополнений</a:t>
            </a:r>
            <a:r>
              <a:rPr lang="uk-UA" b="1" dirty="0">
                <a:solidFill>
                  <a:srgbClr val="334C00"/>
                </a:solidFill>
              </a:rPr>
              <a:t> к  </a:t>
            </a:r>
            <a:r>
              <a:rPr lang="uk-UA" b="1" dirty="0" err="1">
                <a:solidFill>
                  <a:srgbClr val="334C00"/>
                </a:solidFill>
              </a:rPr>
              <a:t>рекомендациям</a:t>
            </a:r>
            <a:r>
              <a:rPr lang="uk-UA" b="1" dirty="0">
                <a:solidFill>
                  <a:srgbClr val="334C00"/>
                </a:solidFill>
              </a:rPr>
              <a:t> по </a:t>
            </a:r>
            <a:r>
              <a:rPr lang="uk-UA" b="1" dirty="0" err="1">
                <a:solidFill>
                  <a:srgbClr val="334C00"/>
                </a:solidFill>
              </a:rPr>
              <a:t>разработке</a:t>
            </a:r>
            <a:r>
              <a:rPr lang="uk-UA" b="1" dirty="0">
                <a:solidFill>
                  <a:srgbClr val="334C00"/>
                </a:solidFill>
              </a:rPr>
              <a:t> </a:t>
            </a:r>
            <a:r>
              <a:rPr lang="uk-UA" b="1" dirty="0" err="1">
                <a:solidFill>
                  <a:srgbClr val="334C00"/>
                </a:solidFill>
              </a:rPr>
              <a:t>учебных</a:t>
            </a:r>
            <a:r>
              <a:rPr lang="uk-UA" b="1" dirty="0">
                <a:solidFill>
                  <a:srgbClr val="334C00"/>
                </a:solidFill>
              </a:rPr>
              <a:t> </a:t>
            </a:r>
            <a:r>
              <a:rPr lang="uk-UA" b="1" dirty="0" err="1">
                <a:solidFill>
                  <a:srgbClr val="334C00"/>
                </a:solidFill>
              </a:rPr>
              <a:t>программ</a:t>
            </a:r>
            <a:r>
              <a:rPr lang="uk-UA" b="1" dirty="0">
                <a:solidFill>
                  <a:srgbClr val="334C00"/>
                </a:solidFill>
              </a:rPr>
              <a:t> </a:t>
            </a:r>
            <a:r>
              <a:rPr lang="uk-UA" b="1" dirty="0" err="1">
                <a:solidFill>
                  <a:srgbClr val="334C00"/>
                </a:solidFill>
              </a:rPr>
              <a:t>учебных</a:t>
            </a:r>
            <a:r>
              <a:rPr lang="uk-UA" b="1" dirty="0">
                <a:solidFill>
                  <a:srgbClr val="334C00"/>
                </a:solidFill>
              </a:rPr>
              <a:t> </a:t>
            </a:r>
            <a:r>
              <a:rPr lang="uk-UA" b="1" dirty="0" err="1">
                <a:solidFill>
                  <a:srgbClr val="334C00"/>
                </a:solidFill>
              </a:rPr>
              <a:t>дисциплин</a:t>
            </a:r>
            <a:r>
              <a:rPr lang="uk-UA" b="1" dirty="0">
                <a:solidFill>
                  <a:srgbClr val="334C00"/>
                </a:solidFill>
              </a:rPr>
              <a:t>»</a:t>
            </a:r>
          </a:p>
          <a:p>
            <a:pPr marL="354013" indent="-354013">
              <a:spcBef>
                <a:spcPts val="600"/>
              </a:spcBef>
              <a:buFontTx/>
              <a:buBlip>
                <a:blip r:embed="rId2"/>
              </a:buBlip>
            </a:pPr>
            <a:r>
              <a:rPr lang="uk-UA" b="1" dirty="0">
                <a:solidFill>
                  <a:srgbClr val="663300"/>
                </a:solidFill>
              </a:rPr>
              <a:t>приказ </a:t>
            </a:r>
            <a:r>
              <a:rPr lang="uk-UA" b="1" dirty="0" err="1">
                <a:solidFill>
                  <a:srgbClr val="663300"/>
                </a:solidFill>
              </a:rPr>
              <a:t>МЗ</a:t>
            </a:r>
            <a:r>
              <a:rPr lang="uk-UA" b="1" dirty="0">
                <a:solidFill>
                  <a:srgbClr val="663300"/>
                </a:solidFill>
              </a:rPr>
              <a:t> </a:t>
            </a:r>
            <a:r>
              <a:rPr lang="uk-UA" b="1" dirty="0" err="1">
                <a:solidFill>
                  <a:srgbClr val="663300"/>
                </a:solidFill>
              </a:rPr>
              <a:t>Украины</a:t>
            </a:r>
            <a:r>
              <a:rPr lang="uk-UA" b="1" dirty="0">
                <a:solidFill>
                  <a:srgbClr val="663300"/>
                </a:solidFill>
              </a:rPr>
              <a:t>  </a:t>
            </a:r>
            <a:r>
              <a:rPr lang="uk-UA" b="1" dirty="0">
                <a:solidFill>
                  <a:srgbClr val="334C00"/>
                </a:solidFill>
              </a:rPr>
              <a:t>от  31.01.03 №148 «О </a:t>
            </a:r>
            <a:r>
              <a:rPr lang="uk-UA" b="1" dirty="0" err="1">
                <a:solidFill>
                  <a:srgbClr val="334C00"/>
                </a:solidFill>
              </a:rPr>
              <a:t>мероприятиях</a:t>
            </a:r>
            <a:r>
              <a:rPr lang="uk-UA" b="1" dirty="0">
                <a:solidFill>
                  <a:srgbClr val="334C00"/>
                </a:solidFill>
              </a:rPr>
              <a:t> по </a:t>
            </a:r>
            <a:r>
              <a:rPr lang="uk-UA" b="1" dirty="0" err="1">
                <a:solidFill>
                  <a:srgbClr val="334C00"/>
                </a:solidFill>
              </a:rPr>
              <a:t>реализации</a:t>
            </a:r>
            <a:r>
              <a:rPr lang="uk-UA" b="1" dirty="0">
                <a:solidFill>
                  <a:srgbClr val="334C00"/>
                </a:solidFill>
              </a:rPr>
              <a:t> </a:t>
            </a:r>
            <a:r>
              <a:rPr lang="uk-UA" b="1" dirty="0" err="1">
                <a:solidFill>
                  <a:srgbClr val="334C00"/>
                </a:solidFill>
              </a:rPr>
              <a:t>положений</a:t>
            </a:r>
            <a:r>
              <a:rPr lang="uk-UA" b="1" dirty="0">
                <a:solidFill>
                  <a:srgbClr val="334C00"/>
                </a:solidFill>
              </a:rPr>
              <a:t> </a:t>
            </a:r>
            <a:r>
              <a:rPr lang="uk-UA" b="1" dirty="0" err="1">
                <a:solidFill>
                  <a:srgbClr val="334C00"/>
                </a:solidFill>
              </a:rPr>
              <a:t>Болонскоой</a:t>
            </a:r>
            <a:r>
              <a:rPr lang="uk-UA" b="1" dirty="0">
                <a:solidFill>
                  <a:srgbClr val="334C00"/>
                </a:solidFill>
              </a:rPr>
              <a:t> </a:t>
            </a:r>
            <a:r>
              <a:rPr lang="uk-UA" b="1" dirty="0" err="1">
                <a:solidFill>
                  <a:srgbClr val="334C00"/>
                </a:solidFill>
              </a:rPr>
              <a:t>декларации</a:t>
            </a:r>
            <a:r>
              <a:rPr lang="uk-UA" b="1" dirty="0">
                <a:solidFill>
                  <a:srgbClr val="334C00"/>
                </a:solidFill>
              </a:rPr>
              <a:t> в </a:t>
            </a:r>
            <a:r>
              <a:rPr lang="uk-UA" b="1" dirty="0" err="1">
                <a:solidFill>
                  <a:srgbClr val="334C00"/>
                </a:solidFill>
              </a:rPr>
              <a:t>системе</a:t>
            </a:r>
            <a:r>
              <a:rPr lang="uk-UA" b="1" dirty="0">
                <a:solidFill>
                  <a:srgbClr val="334C00"/>
                </a:solidFill>
              </a:rPr>
              <a:t> </a:t>
            </a:r>
            <a:r>
              <a:rPr lang="uk-UA" b="1" dirty="0" err="1">
                <a:solidFill>
                  <a:srgbClr val="334C00"/>
                </a:solidFill>
              </a:rPr>
              <a:t>висшего</a:t>
            </a:r>
            <a:r>
              <a:rPr lang="uk-UA" b="1" dirty="0">
                <a:solidFill>
                  <a:srgbClr val="334C00"/>
                </a:solidFill>
              </a:rPr>
              <a:t> </a:t>
            </a:r>
            <a:r>
              <a:rPr lang="uk-UA" b="1" dirty="0" err="1">
                <a:solidFill>
                  <a:srgbClr val="334C00"/>
                </a:solidFill>
              </a:rPr>
              <a:t>медицинского</a:t>
            </a:r>
            <a:r>
              <a:rPr lang="uk-UA" b="1" dirty="0">
                <a:solidFill>
                  <a:srgbClr val="334C00"/>
                </a:solidFill>
              </a:rPr>
              <a:t> и  </a:t>
            </a:r>
            <a:r>
              <a:rPr lang="uk-UA" b="1" dirty="0" err="1">
                <a:solidFill>
                  <a:srgbClr val="334C00"/>
                </a:solidFill>
              </a:rPr>
              <a:t>фармацевтического</a:t>
            </a:r>
            <a:r>
              <a:rPr lang="uk-UA" b="1" dirty="0">
                <a:solidFill>
                  <a:srgbClr val="334C00"/>
                </a:solidFill>
              </a:rPr>
              <a:t> </a:t>
            </a:r>
            <a:r>
              <a:rPr lang="uk-UA" b="1" dirty="0" err="1">
                <a:solidFill>
                  <a:srgbClr val="334C00"/>
                </a:solidFill>
              </a:rPr>
              <a:t>образования</a:t>
            </a:r>
            <a:r>
              <a:rPr lang="uk-UA" b="1" dirty="0">
                <a:solidFill>
                  <a:srgbClr val="334C00"/>
                </a:solidFill>
              </a:rPr>
              <a:t>»</a:t>
            </a:r>
          </a:p>
          <a:p>
            <a:pPr marL="354013" indent="-354013">
              <a:spcBef>
                <a:spcPts val="400"/>
              </a:spcBef>
              <a:buFontTx/>
              <a:buBlip>
                <a:blip r:embed="rId2"/>
              </a:buBlip>
            </a:pPr>
            <a:r>
              <a:rPr lang="uk-UA" b="1" dirty="0">
                <a:solidFill>
                  <a:srgbClr val="663300"/>
                </a:solidFill>
              </a:rPr>
              <a:t>приказ </a:t>
            </a:r>
            <a:r>
              <a:rPr lang="uk-UA" b="1" dirty="0" err="1">
                <a:solidFill>
                  <a:srgbClr val="663300"/>
                </a:solidFill>
              </a:rPr>
              <a:t>МЗ</a:t>
            </a:r>
            <a:r>
              <a:rPr lang="uk-UA" b="1" dirty="0">
                <a:solidFill>
                  <a:srgbClr val="663300"/>
                </a:solidFill>
              </a:rPr>
              <a:t> </a:t>
            </a:r>
            <a:r>
              <a:rPr lang="uk-UA" b="1" dirty="0" err="1">
                <a:solidFill>
                  <a:srgbClr val="663300"/>
                </a:solidFill>
              </a:rPr>
              <a:t>Украины</a:t>
            </a:r>
            <a:r>
              <a:rPr lang="uk-UA" b="1" dirty="0">
                <a:solidFill>
                  <a:srgbClr val="663300"/>
                </a:solidFill>
              </a:rPr>
              <a:t> </a:t>
            </a:r>
            <a:r>
              <a:rPr lang="uk-UA" b="1" dirty="0">
                <a:solidFill>
                  <a:srgbClr val="334C00"/>
                </a:solidFill>
              </a:rPr>
              <a:t>от 19.10.09 р. №749 «Об  </a:t>
            </a:r>
            <a:r>
              <a:rPr lang="uk-UA" b="1" dirty="0" err="1">
                <a:solidFill>
                  <a:srgbClr val="334C00"/>
                </a:solidFill>
              </a:rPr>
              <a:t>утверждении</a:t>
            </a:r>
            <a:r>
              <a:rPr lang="uk-UA" b="1" dirty="0">
                <a:solidFill>
                  <a:srgbClr val="334C00"/>
                </a:solidFill>
              </a:rPr>
              <a:t> и  </a:t>
            </a:r>
            <a:r>
              <a:rPr lang="uk-UA" b="1" dirty="0" err="1">
                <a:solidFill>
                  <a:srgbClr val="334C00"/>
                </a:solidFill>
              </a:rPr>
              <a:t>введении</a:t>
            </a:r>
            <a:r>
              <a:rPr lang="uk-UA" b="1" dirty="0">
                <a:solidFill>
                  <a:srgbClr val="334C00"/>
                </a:solidFill>
              </a:rPr>
              <a:t> нового </a:t>
            </a:r>
            <a:r>
              <a:rPr lang="uk-UA" b="1" dirty="0" err="1">
                <a:solidFill>
                  <a:srgbClr val="334C00"/>
                </a:solidFill>
              </a:rPr>
              <a:t>учебного</a:t>
            </a:r>
            <a:r>
              <a:rPr lang="uk-UA" b="1" dirty="0">
                <a:solidFill>
                  <a:srgbClr val="334C00"/>
                </a:solidFill>
              </a:rPr>
              <a:t> </a:t>
            </a:r>
            <a:r>
              <a:rPr lang="uk-UA" b="1" dirty="0" err="1">
                <a:solidFill>
                  <a:srgbClr val="334C00"/>
                </a:solidFill>
              </a:rPr>
              <a:t>плана</a:t>
            </a:r>
            <a:r>
              <a:rPr lang="uk-UA" b="1" dirty="0">
                <a:solidFill>
                  <a:srgbClr val="334C00"/>
                </a:solidFill>
              </a:rPr>
              <a:t> </a:t>
            </a:r>
            <a:r>
              <a:rPr lang="uk-UA" b="1" dirty="0" err="1">
                <a:solidFill>
                  <a:srgbClr val="334C00"/>
                </a:solidFill>
              </a:rPr>
              <a:t>подготовки</a:t>
            </a:r>
            <a:r>
              <a:rPr lang="uk-UA" b="1" dirty="0">
                <a:solidFill>
                  <a:srgbClr val="334C00"/>
                </a:solidFill>
              </a:rPr>
              <a:t> </a:t>
            </a:r>
            <a:r>
              <a:rPr lang="uk-UA" b="1" dirty="0" err="1">
                <a:solidFill>
                  <a:srgbClr val="334C00"/>
                </a:solidFill>
              </a:rPr>
              <a:t>специалистов</a:t>
            </a:r>
            <a:r>
              <a:rPr lang="uk-UA" b="1" dirty="0">
                <a:solidFill>
                  <a:srgbClr val="334C00"/>
                </a:solidFill>
              </a:rPr>
              <a:t> </a:t>
            </a:r>
            <a:r>
              <a:rPr lang="uk-UA" b="1" dirty="0" err="1">
                <a:solidFill>
                  <a:srgbClr val="334C00"/>
                </a:solidFill>
              </a:rPr>
              <a:t>образовательно-квалификационного</a:t>
            </a:r>
            <a:r>
              <a:rPr lang="uk-UA" b="1" dirty="0">
                <a:solidFill>
                  <a:srgbClr val="334C00"/>
                </a:solidFill>
              </a:rPr>
              <a:t> </a:t>
            </a:r>
            <a:r>
              <a:rPr lang="uk-UA" b="1" dirty="0" err="1">
                <a:solidFill>
                  <a:srgbClr val="334C00"/>
                </a:solidFill>
              </a:rPr>
              <a:t>уровня</a:t>
            </a:r>
            <a:r>
              <a:rPr lang="uk-UA" b="1" dirty="0">
                <a:solidFill>
                  <a:srgbClr val="334C00"/>
                </a:solidFill>
              </a:rPr>
              <a:t> «</a:t>
            </a:r>
            <a:r>
              <a:rPr lang="uk-UA" b="1" dirty="0" err="1">
                <a:solidFill>
                  <a:srgbClr val="334C00"/>
                </a:solidFill>
              </a:rPr>
              <a:t>специалист</a:t>
            </a:r>
            <a:r>
              <a:rPr lang="uk-UA" b="1" dirty="0">
                <a:solidFill>
                  <a:srgbClr val="334C00"/>
                </a:solidFill>
              </a:rPr>
              <a:t>» </a:t>
            </a:r>
            <a:r>
              <a:rPr lang="uk-UA" b="1" dirty="0" err="1">
                <a:solidFill>
                  <a:srgbClr val="334C00"/>
                </a:solidFill>
              </a:rPr>
              <a:t>квалификации</a:t>
            </a:r>
            <a:r>
              <a:rPr lang="uk-UA" b="1" dirty="0">
                <a:solidFill>
                  <a:srgbClr val="334C00"/>
                </a:solidFill>
              </a:rPr>
              <a:t> «</a:t>
            </a:r>
            <a:r>
              <a:rPr lang="uk-UA" b="1" dirty="0" err="1">
                <a:solidFill>
                  <a:srgbClr val="334C00"/>
                </a:solidFill>
              </a:rPr>
              <a:t>врач</a:t>
            </a:r>
            <a:r>
              <a:rPr lang="uk-UA" b="1" dirty="0">
                <a:solidFill>
                  <a:srgbClr val="334C00"/>
                </a:solidFill>
              </a:rPr>
              <a:t>» в </a:t>
            </a:r>
            <a:r>
              <a:rPr lang="uk-UA" b="1" dirty="0" err="1">
                <a:solidFill>
                  <a:srgbClr val="334C00"/>
                </a:solidFill>
              </a:rPr>
              <a:t>висших</a:t>
            </a:r>
            <a:r>
              <a:rPr lang="uk-UA" b="1" dirty="0">
                <a:solidFill>
                  <a:srgbClr val="334C00"/>
                </a:solidFill>
              </a:rPr>
              <a:t> </a:t>
            </a:r>
            <a:r>
              <a:rPr lang="uk-UA" b="1" dirty="0" err="1">
                <a:solidFill>
                  <a:srgbClr val="334C00"/>
                </a:solidFill>
              </a:rPr>
              <a:t>учебных</a:t>
            </a:r>
            <a:r>
              <a:rPr lang="uk-UA" b="1" dirty="0">
                <a:solidFill>
                  <a:srgbClr val="334C00"/>
                </a:solidFill>
              </a:rPr>
              <a:t> </a:t>
            </a:r>
            <a:r>
              <a:rPr lang="uk-UA" b="1" dirty="0" err="1">
                <a:solidFill>
                  <a:srgbClr val="334C00"/>
                </a:solidFill>
              </a:rPr>
              <a:t>заведениях</a:t>
            </a:r>
            <a:r>
              <a:rPr lang="uk-UA" b="1" dirty="0">
                <a:solidFill>
                  <a:srgbClr val="334C00"/>
                </a:solidFill>
              </a:rPr>
              <a:t> ІІІ-І</a:t>
            </a:r>
            <a:r>
              <a:rPr lang="en-US" b="1" dirty="0">
                <a:solidFill>
                  <a:srgbClr val="334C00"/>
                </a:solidFill>
              </a:rPr>
              <a:t>V</a:t>
            </a:r>
            <a:r>
              <a:rPr lang="uk-UA" b="1" dirty="0">
                <a:solidFill>
                  <a:srgbClr val="334C00"/>
                </a:solidFill>
              </a:rPr>
              <a:t> </a:t>
            </a:r>
            <a:r>
              <a:rPr lang="uk-UA" b="1" dirty="0" err="1">
                <a:solidFill>
                  <a:srgbClr val="334C00"/>
                </a:solidFill>
              </a:rPr>
              <a:t>уровня</a:t>
            </a:r>
            <a:r>
              <a:rPr lang="uk-UA" b="1" dirty="0">
                <a:solidFill>
                  <a:srgbClr val="334C00"/>
                </a:solidFill>
              </a:rPr>
              <a:t> </a:t>
            </a:r>
            <a:r>
              <a:rPr lang="uk-UA" b="1" dirty="0" err="1">
                <a:solidFill>
                  <a:srgbClr val="334C00"/>
                </a:solidFill>
              </a:rPr>
              <a:t>аккредитации</a:t>
            </a:r>
            <a:r>
              <a:rPr lang="uk-UA" b="1" dirty="0">
                <a:solidFill>
                  <a:srgbClr val="334C00"/>
                </a:solidFill>
              </a:rPr>
              <a:t> по  </a:t>
            </a:r>
            <a:r>
              <a:rPr lang="uk-UA" b="1" dirty="0" err="1">
                <a:solidFill>
                  <a:srgbClr val="334C00"/>
                </a:solidFill>
              </a:rPr>
              <a:t>специальностям</a:t>
            </a:r>
            <a:r>
              <a:rPr lang="uk-UA" b="1" dirty="0">
                <a:solidFill>
                  <a:srgbClr val="334C00"/>
                </a:solidFill>
              </a:rPr>
              <a:t> «</a:t>
            </a:r>
            <a:r>
              <a:rPr lang="uk-UA" b="1" dirty="0" err="1">
                <a:solidFill>
                  <a:srgbClr val="334C00"/>
                </a:solidFill>
              </a:rPr>
              <a:t>лечебное</a:t>
            </a:r>
            <a:r>
              <a:rPr lang="uk-UA" b="1" dirty="0">
                <a:solidFill>
                  <a:srgbClr val="334C00"/>
                </a:solidFill>
              </a:rPr>
              <a:t> </a:t>
            </a:r>
            <a:r>
              <a:rPr lang="uk-UA" b="1" dirty="0" err="1">
                <a:solidFill>
                  <a:srgbClr val="334C00"/>
                </a:solidFill>
              </a:rPr>
              <a:t>дело</a:t>
            </a:r>
            <a:r>
              <a:rPr lang="uk-UA" b="1" dirty="0">
                <a:solidFill>
                  <a:srgbClr val="334C00"/>
                </a:solidFill>
              </a:rPr>
              <a:t>», «</a:t>
            </a:r>
            <a:r>
              <a:rPr lang="uk-UA" b="1" dirty="0" err="1">
                <a:solidFill>
                  <a:srgbClr val="334C00"/>
                </a:solidFill>
              </a:rPr>
              <a:t>педиатрия</a:t>
            </a:r>
            <a:r>
              <a:rPr lang="uk-UA" b="1" dirty="0">
                <a:solidFill>
                  <a:srgbClr val="334C00"/>
                </a:solidFill>
              </a:rPr>
              <a:t>», «</a:t>
            </a:r>
            <a:r>
              <a:rPr lang="uk-UA" b="1" dirty="0" err="1">
                <a:solidFill>
                  <a:srgbClr val="334C00"/>
                </a:solidFill>
              </a:rPr>
              <a:t>медико-профилактическое</a:t>
            </a:r>
            <a:r>
              <a:rPr lang="uk-UA" b="1" dirty="0">
                <a:solidFill>
                  <a:srgbClr val="334C00"/>
                </a:solidFill>
              </a:rPr>
              <a:t> </a:t>
            </a:r>
            <a:r>
              <a:rPr lang="uk-UA" b="1" dirty="0" err="1">
                <a:solidFill>
                  <a:srgbClr val="334C00"/>
                </a:solidFill>
              </a:rPr>
              <a:t>дело</a:t>
            </a:r>
            <a:r>
              <a:rPr lang="uk-UA" b="1" dirty="0">
                <a:solidFill>
                  <a:srgbClr val="334C00"/>
                </a:solidFill>
              </a:rPr>
              <a:t>»</a:t>
            </a:r>
          </a:p>
          <a:p>
            <a:pPr marL="354013" indent="-354013">
              <a:spcBef>
                <a:spcPts val="600"/>
              </a:spcBef>
              <a:buFontTx/>
              <a:buBlip>
                <a:blip r:embed="rId2"/>
              </a:buBlip>
            </a:pPr>
            <a:r>
              <a:rPr lang="uk-UA" b="1" dirty="0" err="1">
                <a:solidFill>
                  <a:srgbClr val="663300"/>
                </a:solidFill>
              </a:rPr>
              <a:t>инструкция</a:t>
            </a:r>
            <a:r>
              <a:rPr lang="uk-UA" b="1" dirty="0">
                <a:solidFill>
                  <a:srgbClr val="334C00"/>
                </a:solidFill>
              </a:rPr>
              <a:t> о </a:t>
            </a:r>
            <a:r>
              <a:rPr lang="uk-UA" b="1" dirty="0" err="1">
                <a:solidFill>
                  <a:srgbClr val="334C00"/>
                </a:solidFill>
              </a:rPr>
              <a:t>системе</a:t>
            </a:r>
            <a:r>
              <a:rPr lang="uk-UA" b="1" dirty="0">
                <a:solidFill>
                  <a:srgbClr val="334C00"/>
                </a:solidFill>
              </a:rPr>
              <a:t> </a:t>
            </a:r>
            <a:r>
              <a:rPr lang="uk-UA" b="1" dirty="0" err="1">
                <a:solidFill>
                  <a:srgbClr val="334C00"/>
                </a:solidFill>
              </a:rPr>
              <a:t>оценивания</a:t>
            </a:r>
            <a:r>
              <a:rPr lang="uk-UA" b="1" dirty="0">
                <a:solidFill>
                  <a:srgbClr val="334C00"/>
                </a:solidFill>
              </a:rPr>
              <a:t> </a:t>
            </a:r>
            <a:r>
              <a:rPr lang="uk-UA" b="1" dirty="0" err="1">
                <a:solidFill>
                  <a:srgbClr val="334C00"/>
                </a:solidFill>
              </a:rPr>
              <a:t>учебной</a:t>
            </a:r>
            <a:r>
              <a:rPr lang="uk-UA" b="1" dirty="0">
                <a:solidFill>
                  <a:srgbClr val="334C00"/>
                </a:solidFill>
              </a:rPr>
              <a:t> </a:t>
            </a:r>
            <a:r>
              <a:rPr lang="uk-UA" b="1" dirty="0" err="1">
                <a:solidFill>
                  <a:srgbClr val="334C00"/>
                </a:solidFill>
              </a:rPr>
              <a:t>деяльности</a:t>
            </a:r>
            <a:r>
              <a:rPr lang="uk-UA" b="1" dirty="0">
                <a:solidFill>
                  <a:srgbClr val="334C00"/>
                </a:solidFill>
              </a:rPr>
              <a:t> </a:t>
            </a:r>
            <a:r>
              <a:rPr lang="uk-UA" b="1" dirty="0" err="1">
                <a:solidFill>
                  <a:srgbClr val="334C00"/>
                </a:solidFill>
              </a:rPr>
              <a:t>студентов</a:t>
            </a:r>
            <a:r>
              <a:rPr lang="uk-UA" b="1" dirty="0">
                <a:solidFill>
                  <a:srgbClr val="334C00"/>
                </a:solidFill>
              </a:rPr>
              <a:t>  в </a:t>
            </a:r>
            <a:r>
              <a:rPr lang="uk-UA" b="1" dirty="0" err="1">
                <a:solidFill>
                  <a:srgbClr val="334C00"/>
                </a:solidFill>
              </a:rPr>
              <a:t>условиях</a:t>
            </a:r>
            <a:r>
              <a:rPr lang="uk-UA" b="1" dirty="0">
                <a:solidFill>
                  <a:srgbClr val="334C00"/>
                </a:solidFill>
              </a:rPr>
              <a:t> </a:t>
            </a:r>
            <a:r>
              <a:rPr lang="uk-UA" b="1" dirty="0" err="1">
                <a:solidFill>
                  <a:srgbClr val="334C00"/>
                </a:solidFill>
              </a:rPr>
              <a:t>кредитно-модульной</a:t>
            </a:r>
            <a:r>
              <a:rPr lang="uk-UA" b="1" dirty="0">
                <a:solidFill>
                  <a:srgbClr val="334C00"/>
                </a:solidFill>
              </a:rPr>
              <a:t> </a:t>
            </a:r>
            <a:r>
              <a:rPr lang="uk-UA" b="1" dirty="0" err="1">
                <a:solidFill>
                  <a:srgbClr val="334C00"/>
                </a:solidFill>
              </a:rPr>
              <a:t>системы</a:t>
            </a:r>
            <a:r>
              <a:rPr lang="uk-UA" b="1" dirty="0">
                <a:solidFill>
                  <a:srgbClr val="334C00"/>
                </a:solidFill>
              </a:rPr>
              <a:t> </a:t>
            </a:r>
            <a:r>
              <a:rPr lang="uk-UA" b="1" dirty="0" err="1">
                <a:solidFill>
                  <a:srgbClr val="334C00"/>
                </a:solidFill>
              </a:rPr>
              <a:t>организации</a:t>
            </a:r>
            <a:r>
              <a:rPr lang="uk-UA" b="1" dirty="0">
                <a:solidFill>
                  <a:srgbClr val="334C00"/>
                </a:solidFill>
              </a:rPr>
              <a:t> </a:t>
            </a:r>
            <a:r>
              <a:rPr lang="uk-UA" b="1" dirty="0" err="1">
                <a:solidFill>
                  <a:srgbClr val="334C00"/>
                </a:solidFill>
              </a:rPr>
              <a:t>учебного</a:t>
            </a:r>
            <a:r>
              <a:rPr lang="uk-UA" b="1" dirty="0">
                <a:solidFill>
                  <a:srgbClr val="334C00"/>
                </a:solidFill>
              </a:rPr>
              <a:t>  </a:t>
            </a:r>
            <a:r>
              <a:rPr lang="uk-UA" b="1" dirty="0" err="1">
                <a:solidFill>
                  <a:srgbClr val="334C00"/>
                </a:solidFill>
              </a:rPr>
              <a:t>процесса</a:t>
            </a:r>
            <a:endParaRPr lang="uk-UA" b="1" dirty="0">
              <a:solidFill>
                <a:srgbClr val="334C00"/>
              </a:solidFill>
            </a:endParaRP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1214466" y="108586"/>
            <a:ext cx="735806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8438" indent="-198438" algn="ctr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198438" algn="l"/>
                <a:tab pos="646113" algn="l"/>
                <a:tab pos="1095375" algn="l"/>
                <a:tab pos="1544638" algn="l"/>
                <a:tab pos="1993900" algn="l"/>
                <a:tab pos="2443163" algn="l"/>
                <a:tab pos="2892425" algn="l"/>
                <a:tab pos="3341688" algn="l"/>
                <a:tab pos="3790950" algn="l"/>
                <a:tab pos="4240213" algn="l"/>
                <a:tab pos="4689475" algn="l"/>
                <a:tab pos="5138738" algn="l"/>
                <a:tab pos="5588000" algn="l"/>
                <a:tab pos="6037263" algn="l"/>
                <a:tab pos="6486525" algn="l"/>
                <a:tab pos="6935788" algn="l"/>
                <a:tab pos="7385050" algn="l"/>
                <a:tab pos="7834313" algn="l"/>
                <a:tab pos="8283575" algn="l"/>
                <a:tab pos="8732838" algn="l"/>
                <a:tab pos="9182100" algn="l"/>
              </a:tabLst>
              <a:defRPr/>
            </a:pPr>
            <a:r>
              <a:rPr lang="uk-UA" sz="24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СООТВЕТСТВИЕ ПРОГРАММЫ НОРМАТИВНЫМ ДОКУМЕНТАМ</a:t>
            </a:r>
            <a:endParaRPr lang="en-GB" sz="2400" b="1" dirty="0">
              <a:ln w="1905">
                <a:solidFill>
                  <a:srgbClr val="4F7600"/>
                </a:solidFill>
              </a:ln>
              <a:solidFill>
                <a:srgbClr val="4F7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63B9D5-E073-4ABD-A337-3DA971BAF7B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42976" y="26235"/>
            <a:ext cx="741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2400" b="1" dirty="0" err="1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ЦЕЛЬ</a:t>
            </a:r>
            <a:r>
              <a:rPr lang="uk-UA" sz="24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ИЗУЧЕНИЯ МЕДИЦИНСКОГО ПРАВА СПЕЦИАЛИСТАМИ ЗДРАВООХРАНЕНИЯ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1000125" y="1500188"/>
            <a:ext cx="7705725" cy="433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40000"/>
              </a:spcBef>
            </a:pPr>
            <a:r>
              <a:rPr lang="uk-UA" sz="2400" b="1" dirty="0" err="1">
                <a:solidFill>
                  <a:srgbClr val="334C00"/>
                </a:solidFill>
              </a:rPr>
              <a:t>Ознакомление</a:t>
            </a:r>
            <a:r>
              <a:rPr lang="uk-UA" sz="2400" b="1" dirty="0">
                <a:solidFill>
                  <a:srgbClr val="334C00"/>
                </a:solidFill>
              </a:rPr>
              <a:t> с </a:t>
            </a:r>
            <a:r>
              <a:rPr lang="uk-UA" sz="2400" b="1" dirty="0" err="1">
                <a:solidFill>
                  <a:srgbClr val="334C00"/>
                </a:solidFill>
              </a:rPr>
              <a:t>нормативно-правовыми</a:t>
            </a:r>
            <a:r>
              <a:rPr lang="uk-UA" sz="2400" b="1" dirty="0">
                <a:solidFill>
                  <a:srgbClr val="334C00"/>
                </a:solidFill>
              </a:rPr>
              <a:t> актами, </a:t>
            </a:r>
            <a:r>
              <a:rPr lang="uk-UA" sz="2400" b="1" dirty="0" err="1">
                <a:solidFill>
                  <a:srgbClr val="334C00"/>
                </a:solidFill>
              </a:rPr>
              <a:t>регулирующими</a:t>
            </a:r>
            <a:r>
              <a:rPr lang="uk-UA" sz="2400" b="1" dirty="0">
                <a:solidFill>
                  <a:srgbClr val="334C00"/>
                </a:solidFill>
              </a:rPr>
              <a:t> </a:t>
            </a:r>
            <a:r>
              <a:rPr lang="uk-UA" sz="2400" b="1" dirty="0" err="1">
                <a:solidFill>
                  <a:srgbClr val="334C00"/>
                </a:solidFill>
              </a:rPr>
              <a:t>отношения</a:t>
            </a:r>
            <a:r>
              <a:rPr lang="uk-UA" sz="2400" b="1" dirty="0">
                <a:solidFill>
                  <a:srgbClr val="334C00"/>
                </a:solidFill>
              </a:rPr>
              <a:t> в </a:t>
            </a:r>
            <a:r>
              <a:rPr lang="uk-UA" sz="2400" b="1" dirty="0" err="1">
                <a:solidFill>
                  <a:srgbClr val="334C00"/>
                </a:solidFill>
              </a:rPr>
              <a:t>сфере</a:t>
            </a:r>
            <a:r>
              <a:rPr lang="uk-UA" sz="2400" b="1" dirty="0">
                <a:solidFill>
                  <a:srgbClr val="334C00"/>
                </a:solidFill>
              </a:rPr>
              <a:t> </a:t>
            </a:r>
            <a:r>
              <a:rPr lang="uk-UA" sz="2400" b="1" dirty="0" err="1">
                <a:solidFill>
                  <a:srgbClr val="334C00"/>
                </a:solidFill>
              </a:rPr>
              <a:t>организации</a:t>
            </a:r>
            <a:r>
              <a:rPr lang="uk-UA" sz="2400" b="1" dirty="0">
                <a:solidFill>
                  <a:srgbClr val="334C00"/>
                </a:solidFill>
              </a:rPr>
              <a:t> </a:t>
            </a:r>
            <a:r>
              <a:rPr lang="uk-UA" sz="2400" b="1" dirty="0" err="1">
                <a:solidFill>
                  <a:srgbClr val="334C00"/>
                </a:solidFill>
              </a:rPr>
              <a:t>здравоохранения</a:t>
            </a:r>
            <a:r>
              <a:rPr lang="uk-UA" sz="2400" b="1" dirty="0">
                <a:solidFill>
                  <a:srgbClr val="334C00"/>
                </a:solidFill>
              </a:rPr>
              <a:t>  и  </a:t>
            </a:r>
            <a:r>
              <a:rPr lang="uk-UA" sz="2400" b="1" dirty="0" err="1">
                <a:solidFill>
                  <a:srgbClr val="334C00"/>
                </a:solidFill>
              </a:rPr>
              <a:t>осуществления</a:t>
            </a:r>
            <a:r>
              <a:rPr lang="uk-UA" sz="2400" b="1" dirty="0">
                <a:solidFill>
                  <a:srgbClr val="334C00"/>
                </a:solidFill>
              </a:rPr>
              <a:t> </a:t>
            </a:r>
            <a:r>
              <a:rPr lang="uk-UA" sz="2400" b="1" dirty="0" err="1">
                <a:solidFill>
                  <a:srgbClr val="334C00"/>
                </a:solidFill>
              </a:rPr>
              <a:t>медицинской</a:t>
            </a:r>
            <a:r>
              <a:rPr lang="uk-UA" sz="2400" b="1" dirty="0">
                <a:solidFill>
                  <a:srgbClr val="334C00"/>
                </a:solidFill>
              </a:rPr>
              <a:t>  практики, </a:t>
            </a:r>
            <a:endParaRPr lang="uk-UA" sz="2400" b="1" dirty="0" smtClean="0">
              <a:solidFill>
                <a:srgbClr val="334C00"/>
              </a:solidFill>
            </a:endParaRPr>
          </a:p>
          <a:p>
            <a:pPr>
              <a:lnSpc>
                <a:spcPct val="120000"/>
              </a:lnSpc>
              <a:spcBef>
                <a:spcPct val="40000"/>
              </a:spcBef>
            </a:pPr>
            <a:r>
              <a:rPr lang="uk-UA" sz="2400" b="1" dirty="0" err="1" smtClean="0">
                <a:solidFill>
                  <a:srgbClr val="334C00"/>
                </a:solidFill>
              </a:rPr>
              <a:t>овладение</a:t>
            </a:r>
            <a:r>
              <a:rPr lang="uk-UA" sz="2400" b="1" dirty="0" smtClean="0">
                <a:solidFill>
                  <a:srgbClr val="334C00"/>
                </a:solidFill>
              </a:rPr>
              <a:t> </a:t>
            </a:r>
            <a:r>
              <a:rPr lang="uk-UA" sz="2400" b="1" dirty="0">
                <a:solidFill>
                  <a:srgbClr val="334C00"/>
                </a:solidFill>
              </a:rPr>
              <a:t>ними </a:t>
            </a:r>
            <a:r>
              <a:rPr lang="uk-UA" sz="2400" b="1" dirty="0" err="1">
                <a:solidFill>
                  <a:srgbClr val="334C00"/>
                </a:solidFill>
              </a:rPr>
              <a:t>теоретическими</a:t>
            </a:r>
            <a:r>
              <a:rPr lang="uk-UA" sz="2400" b="1" dirty="0">
                <a:solidFill>
                  <a:srgbClr val="334C00"/>
                </a:solidFill>
              </a:rPr>
              <a:t> </a:t>
            </a:r>
            <a:r>
              <a:rPr lang="uk-UA" sz="2400" b="1" dirty="0" err="1">
                <a:solidFill>
                  <a:srgbClr val="334C00"/>
                </a:solidFill>
              </a:rPr>
              <a:t>знаниями</a:t>
            </a:r>
            <a:r>
              <a:rPr lang="uk-UA" sz="2400" b="1" dirty="0">
                <a:solidFill>
                  <a:srgbClr val="334C00"/>
                </a:solidFill>
              </a:rPr>
              <a:t> по </a:t>
            </a:r>
            <a:r>
              <a:rPr lang="uk-UA" sz="2400" b="1" dirty="0" err="1">
                <a:solidFill>
                  <a:srgbClr val="334C00"/>
                </a:solidFill>
              </a:rPr>
              <a:t>вопросам</a:t>
            </a:r>
            <a:r>
              <a:rPr lang="uk-UA" sz="2400" b="1" dirty="0">
                <a:solidFill>
                  <a:srgbClr val="334C00"/>
                </a:solidFill>
              </a:rPr>
              <a:t> </a:t>
            </a:r>
            <a:r>
              <a:rPr lang="uk-UA" sz="2400" b="1" dirty="0" err="1">
                <a:solidFill>
                  <a:srgbClr val="334C00"/>
                </a:solidFill>
              </a:rPr>
              <a:t>медицнского</a:t>
            </a:r>
            <a:r>
              <a:rPr lang="uk-UA" sz="2400" b="1" dirty="0">
                <a:solidFill>
                  <a:srgbClr val="334C00"/>
                </a:solidFill>
              </a:rPr>
              <a:t> права, </a:t>
            </a:r>
            <a:endParaRPr lang="uk-UA" sz="2400" b="1" dirty="0" smtClean="0">
              <a:solidFill>
                <a:srgbClr val="334C00"/>
              </a:solidFill>
            </a:endParaRPr>
          </a:p>
          <a:p>
            <a:pPr>
              <a:lnSpc>
                <a:spcPct val="120000"/>
              </a:lnSpc>
              <a:spcBef>
                <a:spcPct val="40000"/>
              </a:spcBef>
            </a:pPr>
            <a:r>
              <a:rPr lang="uk-UA" sz="2400" b="1" dirty="0" smtClean="0">
                <a:solidFill>
                  <a:srgbClr val="334C00"/>
                </a:solidFill>
              </a:rPr>
              <a:t>а </a:t>
            </a:r>
            <a:r>
              <a:rPr lang="uk-UA" sz="2400" b="1" dirty="0" err="1">
                <a:solidFill>
                  <a:srgbClr val="334C00"/>
                </a:solidFill>
              </a:rPr>
              <a:t>также</a:t>
            </a:r>
            <a:r>
              <a:rPr lang="uk-UA" sz="2400" b="1" dirty="0">
                <a:solidFill>
                  <a:srgbClr val="334C00"/>
                </a:solidFill>
              </a:rPr>
              <a:t> </a:t>
            </a:r>
            <a:r>
              <a:rPr lang="uk-UA" sz="2400" b="1" dirty="0" err="1">
                <a:solidFill>
                  <a:srgbClr val="334C00"/>
                </a:solidFill>
              </a:rPr>
              <a:t>практическими</a:t>
            </a:r>
            <a:r>
              <a:rPr lang="uk-UA" sz="2400" b="1" dirty="0">
                <a:solidFill>
                  <a:srgbClr val="334C00"/>
                </a:solidFill>
              </a:rPr>
              <a:t> </a:t>
            </a:r>
            <a:r>
              <a:rPr lang="uk-UA" sz="2400" b="1" dirty="0" err="1">
                <a:solidFill>
                  <a:srgbClr val="334C00"/>
                </a:solidFill>
              </a:rPr>
              <a:t>навыками</a:t>
            </a:r>
            <a:r>
              <a:rPr lang="uk-UA" sz="2400" b="1" dirty="0">
                <a:solidFill>
                  <a:srgbClr val="334C00"/>
                </a:solidFill>
              </a:rPr>
              <a:t> для </a:t>
            </a:r>
            <a:r>
              <a:rPr lang="uk-UA" sz="2400" b="1" dirty="0" err="1">
                <a:solidFill>
                  <a:srgbClr val="334C00"/>
                </a:solidFill>
              </a:rPr>
              <a:t>их</a:t>
            </a:r>
            <a:r>
              <a:rPr lang="uk-UA" sz="2400" b="1" dirty="0">
                <a:solidFill>
                  <a:srgbClr val="334C00"/>
                </a:solidFill>
              </a:rPr>
              <a:t> </a:t>
            </a:r>
            <a:r>
              <a:rPr lang="uk-UA" sz="2400" b="1" dirty="0" err="1">
                <a:solidFill>
                  <a:srgbClr val="334C00"/>
                </a:solidFill>
              </a:rPr>
              <a:t>использования</a:t>
            </a:r>
            <a:r>
              <a:rPr lang="uk-UA" sz="2400" b="1" dirty="0">
                <a:solidFill>
                  <a:srgbClr val="334C00"/>
                </a:solidFill>
              </a:rPr>
              <a:t> при </a:t>
            </a:r>
            <a:r>
              <a:rPr lang="uk-UA" sz="2400" b="1" dirty="0" err="1">
                <a:solidFill>
                  <a:srgbClr val="334C00"/>
                </a:solidFill>
              </a:rPr>
              <a:t>осуществлении</a:t>
            </a:r>
            <a:r>
              <a:rPr lang="uk-UA" sz="2400" b="1" dirty="0">
                <a:solidFill>
                  <a:srgbClr val="334C00"/>
                </a:solidFill>
              </a:rPr>
              <a:t> </a:t>
            </a:r>
            <a:r>
              <a:rPr lang="uk-UA" sz="2400" b="1" dirty="0" err="1">
                <a:solidFill>
                  <a:srgbClr val="334C00"/>
                </a:solidFill>
              </a:rPr>
              <a:t>будущей</a:t>
            </a:r>
            <a:r>
              <a:rPr lang="uk-UA" sz="2400" b="1" dirty="0">
                <a:solidFill>
                  <a:srgbClr val="334C00"/>
                </a:solidFill>
              </a:rPr>
              <a:t> </a:t>
            </a:r>
            <a:r>
              <a:rPr lang="uk-UA" sz="2400" b="1" dirty="0" err="1">
                <a:solidFill>
                  <a:srgbClr val="334C00"/>
                </a:solidFill>
              </a:rPr>
              <a:t>профессиональной</a:t>
            </a:r>
            <a:r>
              <a:rPr lang="uk-UA" sz="2400" b="1" dirty="0">
                <a:solidFill>
                  <a:srgbClr val="334C00"/>
                </a:solidFill>
              </a:rPr>
              <a:t> </a:t>
            </a:r>
            <a:r>
              <a:rPr lang="uk-UA" sz="2400" b="1" dirty="0" err="1">
                <a:solidFill>
                  <a:srgbClr val="334C00"/>
                </a:solidFill>
              </a:rPr>
              <a:t>деяльности</a:t>
            </a:r>
            <a:endParaRPr lang="uk-UA" sz="2400" b="1" dirty="0">
              <a:solidFill>
                <a:srgbClr val="334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AB84A9-4BD2-429A-B691-4EBB9FBD30F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55728" y="-24"/>
            <a:ext cx="741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20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СОДЕРЖАНИЕ КУРСА “МЕДИЦИНСКОЕ  ПРАВО”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155728" y="428604"/>
            <a:ext cx="741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СОДЕРЖАТЕЛЬНЫЕ МОДУЛИ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75" y="928688"/>
            <a:ext cx="8429625" cy="46269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334C00"/>
                </a:solidFill>
                <a:latin typeface="+mn-lt"/>
              </a:rPr>
              <a:t>МОДУЛЬ 1. ОБЩИЕ ВОПРОСЫ ПРАВОВОГО РЕГУЛИРОВАНИЯ ОРГАНИЗАЦИИ ЗДРАВООХРАНЕНИЯ И  ОКАЗАНИЯ МЕДИКО-САНИТАРНОЙ ПОМОЩИ</a:t>
            </a:r>
          </a:p>
          <a:p>
            <a:pPr marL="342900" indent="-342900"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547E00"/>
                </a:solidFill>
                <a:latin typeface="+mn-lt"/>
              </a:rPr>
              <a:t>СОДЕРЖАТЕЛЬНЫЕ МОДУЛИ</a:t>
            </a:r>
          </a:p>
          <a:p>
            <a:pPr marL="342900" indent="-342900" fontAlgn="auto"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1400" b="1" dirty="0">
                <a:solidFill>
                  <a:srgbClr val="334C00"/>
                </a:solidFill>
                <a:latin typeface="+mn-lt"/>
              </a:rPr>
              <a:t>МЕДИЦИНСКОЕ  ПРАВО И ЕГО МЕСТО В СИСТЕМЕ ПРАВА И ЗАКОНОДАТЕЛЬСТВА УКРАИНЫ</a:t>
            </a:r>
          </a:p>
          <a:p>
            <a:pPr marL="342900" indent="-342900" fontAlgn="auto"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1400" b="1" dirty="0">
                <a:solidFill>
                  <a:srgbClr val="334C00"/>
                </a:solidFill>
                <a:latin typeface="+mn-lt"/>
              </a:rPr>
              <a:t>РЕГЛАМЕНТАЦИЯ ПРАВА НА ЖИЗНЬ И  ОХОРОНУ ЗДОРОВЬЯ В ЗАКОНОДАТЕЛЬСТВЕ УКРАИНЫ И МЕЖДУНАРОДНОМ ПРАВЕ</a:t>
            </a:r>
          </a:p>
          <a:p>
            <a:pPr marL="342900" indent="-342900" fontAlgn="auto"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1400" b="1" dirty="0">
                <a:solidFill>
                  <a:srgbClr val="334C00"/>
                </a:solidFill>
                <a:latin typeface="+mn-lt"/>
              </a:rPr>
              <a:t>ПРАВОВЫЕ ОСНОВЫ ОРГАНИЗАЦИИ ОХРАНЫ ЗДОРОВЬЯ. ПРАВОВОЕ РЕГУЛИРОВАНИЕ ЗАНЯТТЯ МЕДИЦИНСКОЙ И ФАРМАЦЕВТИЧЕСКОЙ ДЕЯТЕЛЬНОСТЬЮ</a:t>
            </a:r>
          </a:p>
          <a:p>
            <a:pPr marL="342900" indent="-342900" fontAlgn="auto"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1400" b="1" dirty="0">
                <a:solidFill>
                  <a:srgbClr val="334C00"/>
                </a:solidFill>
                <a:latin typeface="+mn-lt"/>
              </a:rPr>
              <a:t>ПРАВОВОЙ И ЭТИЧЕСКИЙ СТАТУС ПАЦИЕНТА. ПРАВА ЧЕЛОВЕКА В ОХОРОНЕ ЗДОРОВЬЯ </a:t>
            </a:r>
          </a:p>
          <a:p>
            <a:pPr marL="342900" indent="-342900" fontAlgn="auto"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1400" b="1" dirty="0">
                <a:solidFill>
                  <a:srgbClr val="334C00"/>
                </a:solidFill>
                <a:latin typeface="+mn-lt"/>
              </a:rPr>
              <a:t>ПРАВОВОЙ  И ЭТИЧЕСКИЙ СТАТУС МЕДИЦИНСКОГО И ФАРМАЦЕВТИЧЕСКОГО РАБОТНИКА. ПРАВОВОЙ СТАТУС ЗАВЕДЕНИЙ В ЗДРАВООХРАНЕНИИ РАЗНЫХ ФОРМ СОБСТВЕННОСТИ</a:t>
            </a:r>
          </a:p>
          <a:p>
            <a:pPr marL="342900" indent="-342900" fontAlgn="auto"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1400" b="1" dirty="0">
                <a:solidFill>
                  <a:srgbClr val="334C00"/>
                </a:solidFill>
                <a:latin typeface="+mn-lt"/>
              </a:rPr>
              <a:t>ПРАВОВЫЕ  ПРОБЛЕМЫ МЕДИЦИНСКОГО ВМЕШАТЕЛЬСТВА. ИНФОРМИРОВАНОЕ СОГЛАСИЕ  ПАЦИЕНТА НА МЕДИЦИНСКОЕ  ВМЕШАТЕЛЬСТВО</a:t>
            </a:r>
          </a:p>
          <a:p>
            <a:pPr marL="342900" indent="-342900" fontAlgn="auto"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1400" b="1" dirty="0">
                <a:solidFill>
                  <a:srgbClr val="334C00"/>
                </a:solidFill>
                <a:latin typeface="+mn-lt"/>
              </a:rPr>
              <a:t>ИНФОРМАЦИЯ И ДОКУМЕНТАЦИЯ В МЕДИЦИНСКОЙ 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75A925-DEEF-4791-8C07-6EF2C9BE5D9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55728" y="-24"/>
            <a:ext cx="741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20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СОДЕРЖАНИЕ КУРСА “МЕДИЦИНСКОЕ  ПРАВО”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155728" y="428604"/>
            <a:ext cx="741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СОДЕРЖАТЕЛЬНЫЕ МОДУЛИ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38" y="936625"/>
            <a:ext cx="8358187" cy="5437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334C00"/>
                </a:solidFill>
                <a:latin typeface="+mn-lt"/>
              </a:rPr>
              <a:t>МОДУЛЬ 2. ВОПРОСЫ ПРАВОВОГО РЕГУЛИРОВАНИЯ ОКАЗАНИЯ ОПРЕДЕЛЕННЫХ ВИДОВ МЕДИКО-САНИТАРНОЙ ПОМОЩИ  И ОТВЕТСТВЕННОСТИ СУБЪЄКТОВ МЕДИЦИНСКОГО ПРАВА</a:t>
            </a:r>
            <a:endParaRPr lang="uk-UA" dirty="0">
              <a:solidFill>
                <a:srgbClr val="334C00"/>
              </a:solidFill>
              <a:latin typeface="+mn-lt"/>
            </a:endParaRPr>
          </a:p>
          <a:p>
            <a:pPr marL="342900" indent="-342900"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547E00"/>
                </a:solidFill>
                <a:latin typeface="+mn-lt"/>
              </a:rPr>
              <a:t>СОДЕРЖАТЕЛЬНЫЕ МОДУЛИ</a:t>
            </a:r>
            <a:endParaRPr lang="uk-UA" sz="2000" dirty="0">
              <a:solidFill>
                <a:srgbClr val="547E00"/>
              </a:solidFill>
              <a:latin typeface="+mn-lt"/>
            </a:endParaRPr>
          </a:p>
          <a:p>
            <a:pPr marL="342900" indent="-342900" fontAlgn="auto"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1500" b="1" dirty="0">
                <a:solidFill>
                  <a:srgbClr val="334C00"/>
                </a:solidFill>
                <a:latin typeface="+mn-lt"/>
              </a:rPr>
              <a:t>ПРАВОВ</a:t>
            </a:r>
            <a:r>
              <a:rPr lang="ru-RU" sz="1500" b="1" dirty="0">
                <a:solidFill>
                  <a:srgbClr val="334C00"/>
                </a:solidFill>
                <a:latin typeface="+mn-lt"/>
              </a:rPr>
              <a:t>ЫЕ</a:t>
            </a:r>
            <a:r>
              <a:rPr lang="uk-UA" sz="1500" b="1" dirty="0">
                <a:solidFill>
                  <a:srgbClr val="334C00"/>
                </a:solidFill>
                <a:latin typeface="+mn-lt"/>
              </a:rPr>
              <a:t> ВОПРОСЫ  ОБЕСПЕЧЕНИЯ НАСЕЛЕНИЯ ЛЕКАРСТВЕННЫМИ СРЕДСТВАМИ И ИЗДЕЛИЯМИ МЕДИЦИНСКОГО ПРЕДНАЗНАЧЕНИЯ</a:t>
            </a:r>
            <a:endParaRPr lang="uk-UA" sz="1500" b="1" dirty="0">
              <a:solidFill>
                <a:srgbClr val="334C00"/>
              </a:solidFill>
              <a:latin typeface="+mn-lt"/>
            </a:endParaRPr>
          </a:p>
          <a:p>
            <a:pPr marL="342900" indent="-342900" fontAlgn="auto"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1500" b="1" dirty="0">
                <a:solidFill>
                  <a:srgbClr val="334C00"/>
                </a:solidFill>
                <a:latin typeface="+mn-lt"/>
              </a:rPr>
              <a:t>ПРАВОВЫЕ </a:t>
            </a:r>
            <a:r>
              <a:rPr lang="uk-UA" sz="1500" b="1" dirty="0">
                <a:solidFill>
                  <a:srgbClr val="334C00"/>
                </a:solidFill>
              </a:rPr>
              <a:t>ВОПРОСЫ ОБЕСПЕЧЕНИЯ </a:t>
            </a:r>
            <a:r>
              <a:rPr lang="uk-UA" sz="1500" b="1" dirty="0">
                <a:solidFill>
                  <a:srgbClr val="334C00"/>
                </a:solidFill>
                <a:latin typeface="+mn-lt"/>
              </a:rPr>
              <a:t>САНИТАРНО-ЭПИДЕМИОЛОГИЧЕСКОГО БЛАГОПОЛУЧИЯ НАСЕЛЕНИЯ</a:t>
            </a:r>
            <a:endParaRPr lang="uk-UA" sz="1500" b="1" dirty="0">
              <a:solidFill>
                <a:srgbClr val="334C00"/>
              </a:solidFill>
              <a:latin typeface="+mn-lt"/>
            </a:endParaRPr>
          </a:p>
          <a:p>
            <a:pPr marL="342900" indent="-342900" fontAlgn="auto"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1500" b="1" dirty="0">
                <a:solidFill>
                  <a:srgbClr val="334C00"/>
                </a:solidFill>
                <a:latin typeface="+mn-lt"/>
              </a:rPr>
              <a:t>ПРАВОВАЯ ОХРАНА </a:t>
            </a:r>
            <a:r>
              <a:rPr lang="uk-UA" sz="1500" b="1" dirty="0">
                <a:solidFill>
                  <a:srgbClr val="334C00"/>
                </a:solidFill>
                <a:latin typeface="+mn-lt"/>
              </a:rPr>
              <a:t>РЕПРОДУКТИВНОГО </a:t>
            </a:r>
            <a:r>
              <a:rPr lang="uk-UA" sz="1500" b="1" dirty="0">
                <a:solidFill>
                  <a:srgbClr val="334C00"/>
                </a:solidFill>
                <a:latin typeface="+mn-lt"/>
              </a:rPr>
              <a:t>ЗДОРОВЬЯ НАСЕЛЕНИЯ</a:t>
            </a:r>
            <a:r>
              <a:rPr lang="uk-UA" sz="1500" b="1" dirty="0">
                <a:solidFill>
                  <a:srgbClr val="334C00"/>
                </a:solidFill>
                <a:latin typeface="+mn-lt"/>
              </a:rPr>
              <a:t>.</a:t>
            </a:r>
          </a:p>
          <a:p>
            <a:pPr marL="342900" indent="-342900" fontAlgn="auto"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1500" b="1" dirty="0">
                <a:solidFill>
                  <a:srgbClr val="334C00"/>
                </a:solidFill>
                <a:latin typeface="+mn-lt"/>
              </a:rPr>
              <a:t>ПРАВОВЫЕ </a:t>
            </a:r>
            <a:r>
              <a:rPr lang="uk-UA" sz="1500" b="1" dirty="0">
                <a:solidFill>
                  <a:srgbClr val="334C00"/>
                </a:solidFill>
              </a:rPr>
              <a:t>ВОПРОСЫ </a:t>
            </a:r>
            <a:r>
              <a:rPr lang="uk-UA" sz="1500" b="1" dirty="0">
                <a:solidFill>
                  <a:srgbClr val="334C00"/>
                </a:solidFill>
                <a:latin typeface="+mn-lt"/>
              </a:rPr>
              <a:t>ТРАНСПЛАНТАЦИИ И </a:t>
            </a:r>
            <a:r>
              <a:rPr lang="uk-UA" sz="1500" b="1" dirty="0">
                <a:solidFill>
                  <a:srgbClr val="334C00"/>
                </a:solidFill>
                <a:latin typeface="+mn-lt"/>
              </a:rPr>
              <a:t>ДОНОРСТВА</a:t>
            </a:r>
          </a:p>
          <a:p>
            <a:pPr marL="342900" indent="-342900" fontAlgn="auto"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1500" b="1" dirty="0">
                <a:solidFill>
                  <a:srgbClr val="334C00"/>
                </a:solidFill>
                <a:latin typeface="+mn-lt"/>
              </a:rPr>
              <a:t>МЕДИКО-БИОЛОГИЧЕСКИЕ  ЭКСПЕРИМЕНТЫ </a:t>
            </a:r>
            <a:r>
              <a:rPr lang="uk-UA" sz="1500" b="1" dirty="0">
                <a:solidFill>
                  <a:srgbClr val="334C00"/>
                </a:solidFill>
                <a:latin typeface="+mn-lt"/>
              </a:rPr>
              <a:t>НА ЛЮДЯХ</a:t>
            </a:r>
          </a:p>
          <a:p>
            <a:pPr marL="342900" indent="-342900" fontAlgn="auto"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1500" b="1" dirty="0">
                <a:solidFill>
                  <a:srgbClr val="334C00"/>
                </a:solidFill>
                <a:latin typeface="+mn-lt"/>
              </a:rPr>
              <a:t>ПРАВОВЫЕ </a:t>
            </a:r>
            <a:r>
              <a:rPr lang="uk-UA" sz="1500" b="1" dirty="0">
                <a:solidFill>
                  <a:srgbClr val="334C00"/>
                </a:solidFill>
              </a:rPr>
              <a:t>ВОПРОСЫ </a:t>
            </a:r>
            <a:r>
              <a:rPr lang="uk-UA" sz="1500" b="1" dirty="0">
                <a:solidFill>
                  <a:srgbClr val="334C00"/>
                </a:solidFill>
              </a:rPr>
              <a:t>ОКАЗАНИЯ </a:t>
            </a:r>
            <a:r>
              <a:rPr lang="uk-UA" sz="1500" b="1" dirty="0">
                <a:solidFill>
                  <a:srgbClr val="334C00"/>
                </a:solidFill>
                <a:latin typeface="+mn-lt"/>
              </a:rPr>
              <a:t> ПСИХИАТРИЧЕСКОЙ  ПОМОЩИ</a:t>
            </a:r>
          </a:p>
          <a:p>
            <a:pPr marL="342900" indent="-342900" fontAlgn="auto"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1500" b="1" dirty="0">
                <a:solidFill>
                  <a:srgbClr val="334C00"/>
                </a:solidFill>
                <a:latin typeface="+mn-lt"/>
              </a:rPr>
              <a:t>ПРАВОВАЯ ЗАЩИТА ЛИЦ, КОТОРЫЕ  ВСЛЕДСТВИЕ  БОЛЕЗНИ ПРИНАДЛЕЖАТ  К СОЦИАЛЬНО УЯЗВИМЫМ ВЕРСТВАМ  НАСЕЛЕНИЯ</a:t>
            </a:r>
          </a:p>
          <a:p>
            <a:pPr marL="342900" indent="-342900" fontAlgn="auto"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1500" b="1" dirty="0">
                <a:solidFill>
                  <a:srgbClr val="334C00"/>
                </a:solidFill>
                <a:latin typeface="+mn-lt"/>
              </a:rPr>
              <a:t>ПРАВОВЫЕ  АСПЕКТЫ КАЧЕСТВА ОКАЗАНИЯ МЕДИЦИНСКОЙ  ПОМОЩИ </a:t>
            </a:r>
            <a:r>
              <a:rPr lang="uk-UA" sz="1500" b="1" dirty="0">
                <a:solidFill>
                  <a:srgbClr val="334C00"/>
                </a:solidFill>
                <a:latin typeface="+mn-lt"/>
              </a:rPr>
              <a:t>(</a:t>
            </a:r>
            <a:r>
              <a:rPr lang="uk-UA" sz="1500" b="1" dirty="0">
                <a:solidFill>
                  <a:srgbClr val="334C00"/>
                </a:solidFill>
                <a:latin typeface="+mn-lt"/>
              </a:rPr>
              <a:t>МЕДИЦИНСКОЙ  УСЛУГИ</a:t>
            </a:r>
            <a:r>
              <a:rPr lang="uk-UA" sz="1500" b="1" dirty="0">
                <a:solidFill>
                  <a:srgbClr val="334C00"/>
                </a:solidFill>
                <a:latin typeface="+mn-lt"/>
              </a:rPr>
              <a:t>). </a:t>
            </a:r>
            <a:r>
              <a:rPr lang="ru-RU" sz="1500" b="1" dirty="0">
                <a:solidFill>
                  <a:srgbClr val="334C00"/>
                </a:solidFill>
                <a:latin typeface="+mn-lt"/>
              </a:rPr>
              <a:t>М</a:t>
            </a:r>
            <a:r>
              <a:rPr lang="uk-UA" sz="1500" b="1" dirty="0">
                <a:solidFill>
                  <a:srgbClr val="334C00"/>
                </a:solidFill>
                <a:latin typeface="+mn-lt"/>
              </a:rPr>
              <a:t>ЕДИЦИНСКАЯ ЭКСПЕРТИЗА </a:t>
            </a:r>
            <a:endParaRPr lang="uk-UA" sz="1500" b="1" dirty="0">
              <a:solidFill>
                <a:srgbClr val="334C00"/>
              </a:solidFill>
              <a:latin typeface="+mn-lt"/>
            </a:endParaRPr>
          </a:p>
          <a:p>
            <a:pPr marL="342900" indent="-342900" fontAlgn="auto"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1500" b="1" dirty="0">
                <a:solidFill>
                  <a:srgbClr val="334C00"/>
                </a:solidFill>
                <a:latin typeface="+mn-lt"/>
              </a:rPr>
              <a:t>ЮРИДИЧЕСКАЯ  ОТВЕТСТВЕННОСТЬ </a:t>
            </a:r>
            <a:r>
              <a:rPr lang="uk-UA" sz="1500" b="1" dirty="0">
                <a:solidFill>
                  <a:srgbClr val="334C00"/>
                </a:solidFill>
                <a:latin typeface="+mn-lt"/>
              </a:rPr>
              <a:t>ЗА </a:t>
            </a:r>
            <a:r>
              <a:rPr lang="uk-UA" sz="1500" b="1" dirty="0">
                <a:solidFill>
                  <a:srgbClr val="334C00"/>
                </a:solidFill>
                <a:latin typeface="+mn-lt"/>
              </a:rPr>
              <a:t>ПРАВОНАРУШЕНИЯ В  ЗДРАВООХРАНЕНИИ. ЮРИДИЧЕСКИЕ  СПОСОБЫ ЗАЩИТЫ  </a:t>
            </a:r>
            <a:r>
              <a:rPr lang="uk-UA" sz="1500" b="1" dirty="0">
                <a:solidFill>
                  <a:srgbClr val="334C00"/>
                </a:solidFill>
                <a:latin typeface="+mn-lt"/>
              </a:rPr>
              <a:t>ПРАВ </a:t>
            </a:r>
            <a:r>
              <a:rPr lang="uk-UA" sz="1500" b="1" dirty="0">
                <a:solidFill>
                  <a:srgbClr val="334C00"/>
                </a:solidFill>
                <a:latin typeface="+mn-lt"/>
              </a:rPr>
              <a:t>И ЗАКОННЫХ ИНТЕРЕСОВ ПАЦИЕНТОВ</a:t>
            </a:r>
            <a:r>
              <a:rPr lang="uk-UA" sz="1500" b="1" dirty="0">
                <a:solidFill>
                  <a:srgbClr val="334C00"/>
                </a:solidFill>
                <a:latin typeface="+mn-lt"/>
              </a:rPr>
              <a:t>,  </a:t>
            </a:r>
            <a:r>
              <a:rPr lang="uk-UA" sz="1500" b="1" dirty="0">
                <a:solidFill>
                  <a:srgbClr val="334C00"/>
                </a:solidFill>
                <a:latin typeface="+mn-lt"/>
              </a:rPr>
              <a:t>МЕДИЦИНСКИХ РАБОТНИКОВ И УЧРЕЖДЕНИЙ ЗДРАВООХРАНЕНИЯ</a:t>
            </a:r>
            <a:endParaRPr lang="uk-UA" sz="1500" b="1" dirty="0">
              <a:solidFill>
                <a:srgbClr val="334C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97673"/>
            <a:ext cx="757242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УЧЕБНЫЙ ПЛАН  ДИСЦИПЛИНЫ </a:t>
            </a:r>
            <a:endParaRPr lang="uk-UA" sz="2400" b="1" dirty="0">
              <a:ln w="1905">
                <a:solidFill>
                  <a:srgbClr val="4F7600"/>
                </a:solidFill>
              </a:ln>
              <a:solidFill>
                <a:srgbClr val="4F7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«</a:t>
            </a:r>
            <a:r>
              <a:rPr lang="uk-UA" sz="24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МЕДИЦИНСКОЕ  </a:t>
            </a:r>
            <a:r>
              <a:rPr lang="uk-UA" sz="24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ПРАВО»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26" y="928669"/>
          <a:ext cx="8001054" cy="53644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98085"/>
                <a:gridCol w="1145121"/>
                <a:gridCol w="857256"/>
                <a:gridCol w="1359297"/>
                <a:gridCol w="665730"/>
                <a:gridCol w="1197086"/>
                <a:gridCol w="1278479"/>
              </a:tblGrid>
              <a:tr h="237044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334C00"/>
                          </a:solidFill>
                        </a:rPr>
                        <a:t>Структура </a:t>
                      </a:r>
                      <a:r>
                        <a:rPr lang="uk-UA" sz="1600" b="1" dirty="0" err="1" smtClean="0">
                          <a:solidFill>
                            <a:srgbClr val="334C00"/>
                          </a:solidFill>
                        </a:rPr>
                        <a:t>учебной</a:t>
                      </a:r>
                      <a:r>
                        <a:rPr lang="uk-UA" sz="1600" b="1" dirty="0" smtClean="0">
                          <a:solidFill>
                            <a:srgbClr val="334C00"/>
                          </a:solidFill>
                        </a:rPr>
                        <a:t>  </a:t>
                      </a:r>
                      <a:r>
                        <a:rPr lang="uk-UA" sz="1600" b="1" dirty="0" err="1" smtClean="0">
                          <a:solidFill>
                            <a:srgbClr val="334C00"/>
                          </a:solidFill>
                        </a:rPr>
                        <a:t>дисциплины</a:t>
                      </a:r>
                      <a:r>
                        <a:rPr lang="uk-UA" sz="1600" b="1" dirty="0" smtClean="0">
                          <a:solidFill>
                            <a:srgbClr val="334C00"/>
                          </a:solidFill>
                        </a:rPr>
                        <a:t> </a:t>
                      </a:r>
                      <a:endParaRPr lang="uk-UA" sz="1600" b="1" dirty="0">
                        <a:solidFill>
                          <a:srgbClr val="334C00"/>
                        </a:solidFill>
                        <a:latin typeface="+mn-lt"/>
                        <a:ea typeface="Tahoma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err="1" smtClean="0">
                          <a:solidFill>
                            <a:srgbClr val="334C00"/>
                          </a:solidFill>
                        </a:rPr>
                        <a:t>Количество</a:t>
                      </a:r>
                      <a:r>
                        <a:rPr lang="uk-UA" sz="1600" b="1" dirty="0" smtClean="0">
                          <a:solidFill>
                            <a:srgbClr val="334C00"/>
                          </a:solidFill>
                        </a:rPr>
                        <a:t> </a:t>
                      </a:r>
                      <a:r>
                        <a:rPr lang="uk-UA" sz="1600" b="1" dirty="0" err="1" smtClean="0">
                          <a:solidFill>
                            <a:srgbClr val="334C00"/>
                          </a:solidFill>
                        </a:rPr>
                        <a:t>часов</a:t>
                      </a:r>
                      <a:r>
                        <a:rPr lang="uk-UA" sz="1600" b="1" dirty="0" smtClean="0">
                          <a:solidFill>
                            <a:srgbClr val="334C00"/>
                          </a:solidFill>
                        </a:rPr>
                        <a:t> , </a:t>
                      </a:r>
                      <a:r>
                        <a:rPr lang="uk-UA" sz="1600" b="1" dirty="0" err="1" smtClean="0">
                          <a:solidFill>
                            <a:srgbClr val="334C00"/>
                          </a:solidFill>
                        </a:rPr>
                        <a:t>из</a:t>
                      </a:r>
                      <a:r>
                        <a:rPr lang="uk-UA" sz="1600" b="1" dirty="0" smtClean="0">
                          <a:solidFill>
                            <a:srgbClr val="334C00"/>
                          </a:solidFill>
                        </a:rPr>
                        <a:t> </a:t>
                      </a:r>
                      <a:r>
                        <a:rPr lang="uk-UA" sz="1600" b="1" dirty="0">
                          <a:solidFill>
                            <a:srgbClr val="334C00"/>
                          </a:solidFill>
                        </a:rPr>
                        <a:t>них</a:t>
                      </a:r>
                      <a:endParaRPr lang="uk-UA" sz="1600" b="1" dirty="0">
                        <a:solidFill>
                          <a:srgbClr val="334C00"/>
                        </a:solidFill>
                        <a:latin typeface="+mn-lt"/>
                        <a:ea typeface="Tahoma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err="1" smtClean="0">
                          <a:solidFill>
                            <a:srgbClr val="334C00"/>
                          </a:solidFill>
                        </a:rPr>
                        <a:t>Год</a:t>
                      </a:r>
                      <a:r>
                        <a:rPr lang="uk-UA" sz="1600" b="1" dirty="0" smtClean="0">
                          <a:solidFill>
                            <a:srgbClr val="334C00"/>
                          </a:solidFill>
                        </a:rPr>
                        <a:t> </a:t>
                      </a:r>
                      <a:endParaRPr lang="uk-UA" sz="1600" b="1" dirty="0">
                        <a:solidFill>
                          <a:srgbClr val="334C00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err="1" smtClean="0">
                          <a:solidFill>
                            <a:srgbClr val="334C00"/>
                          </a:solidFill>
                        </a:rPr>
                        <a:t>обучения</a:t>
                      </a:r>
                      <a:endParaRPr lang="uk-UA" sz="1600" b="1" dirty="0">
                        <a:solidFill>
                          <a:srgbClr val="334C00"/>
                        </a:solidFill>
                        <a:latin typeface="+mn-lt"/>
                        <a:ea typeface="Tahoma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334C00"/>
                          </a:solidFill>
                        </a:rPr>
                        <a:t>Вид </a:t>
                      </a:r>
                      <a:r>
                        <a:rPr lang="uk-UA" sz="1600" b="1" dirty="0" err="1" smtClean="0">
                          <a:solidFill>
                            <a:srgbClr val="334C00"/>
                          </a:solidFill>
                        </a:rPr>
                        <a:t>контроля</a:t>
                      </a:r>
                      <a:endParaRPr lang="uk-UA" sz="1600" b="1" dirty="0">
                        <a:solidFill>
                          <a:srgbClr val="334C00"/>
                        </a:solidFill>
                        <a:latin typeface="+mn-lt"/>
                        <a:ea typeface="Tahoma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75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err="1" smtClean="0">
                          <a:solidFill>
                            <a:srgbClr val="334C00"/>
                          </a:solidFill>
                        </a:rPr>
                        <a:t>Всего</a:t>
                      </a:r>
                      <a:r>
                        <a:rPr lang="uk-UA" sz="1600" b="1" dirty="0" smtClean="0">
                          <a:solidFill>
                            <a:srgbClr val="334C00"/>
                          </a:solidFill>
                        </a:rPr>
                        <a:t> </a:t>
                      </a:r>
                      <a:r>
                        <a:rPr lang="uk-UA" sz="1600" b="1" dirty="0" err="1" smtClean="0">
                          <a:solidFill>
                            <a:srgbClr val="334C00"/>
                          </a:solidFill>
                        </a:rPr>
                        <a:t>часов</a:t>
                      </a:r>
                      <a:r>
                        <a:rPr lang="uk-UA" sz="1600" b="1" dirty="0" smtClean="0">
                          <a:solidFill>
                            <a:srgbClr val="334C00"/>
                          </a:solidFill>
                        </a:rPr>
                        <a:t>/ </a:t>
                      </a:r>
                      <a:r>
                        <a:rPr lang="uk-UA" sz="1600" b="1" dirty="0" err="1" smtClean="0">
                          <a:solidFill>
                            <a:srgbClr val="334C00"/>
                          </a:solidFill>
                        </a:rPr>
                        <a:t>кредитов</a:t>
                      </a:r>
                      <a:r>
                        <a:rPr lang="uk-UA" sz="1600" b="1" dirty="0" smtClean="0">
                          <a:solidFill>
                            <a:srgbClr val="334C00"/>
                          </a:solidFill>
                        </a:rPr>
                        <a:t> </a:t>
                      </a:r>
                      <a:r>
                        <a:rPr lang="uk-UA" sz="1600" b="1" dirty="0">
                          <a:solidFill>
                            <a:srgbClr val="334C00"/>
                          </a:solidFill>
                        </a:rPr>
                        <a:t>ECTS</a:t>
                      </a:r>
                      <a:endParaRPr lang="uk-UA" sz="1600" b="1" dirty="0">
                        <a:solidFill>
                          <a:srgbClr val="334C00"/>
                        </a:solidFill>
                        <a:latin typeface="+mn-lt"/>
                        <a:ea typeface="Tahoma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err="1" smtClean="0">
                          <a:solidFill>
                            <a:srgbClr val="334C00"/>
                          </a:solidFill>
                        </a:rPr>
                        <a:t>аудиторных</a:t>
                      </a:r>
                      <a:endParaRPr lang="uk-UA" sz="1600" b="1" dirty="0">
                        <a:solidFill>
                          <a:srgbClr val="334C00"/>
                        </a:solidFill>
                        <a:latin typeface="+mn-lt"/>
                        <a:ea typeface="Tahoma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334C00"/>
                          </a:solidFill>
                        </a:rPr>
                        <a:t>СРС</a:t>
                      </a:r>
                      <a:endParaRPr lang="uk-UA" sz="1600" b="1">
                        <a:solidFill>
                          <a:srgbClr val="334C00"/>
                        </a:solidFill>
                        <a:latin typeface="+mn-lt"/>
                        <a:ea typeface="Tahoma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61042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err="1" smtClean="0">
                          <a:solidFill>
                            <a:srgbClr val="334C00"/>
                          </a:solidFill>
                        </a:rPr>
                        <a:t>лекций</a:t>
                      </a:r>
                      <a:endParaRPr lang="uk-UA" sz="1600" b="1" dirty="0">
                        <a:solidFill>
                          <a:srgbClr val="334C00"/>
                        </a:solidFill>
                        <a:latin typeface="+mn-lt"/>
                        <a:ea typeface="Tahoma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err="1" smtClean="0">
                          <a:solidFill>
                            <a:srgbClr val="334C00"/>
                          </a:solidFill>
                        </a:rPr>
                        <a:t>практических</a:t>
                      </a:r>
                      <a:r>
                        <a:rPr lang="uk-UA" sz="1600" b="1" dirty="0" smtClean="0">
                          <a:solidFill>
                            <a:srgbClr val="334C00"/>
                          </a:solidFill>
                        </a:rPr>
                        <a:t> занятий</a:t>
                      </a:r>
                      <a:endParaRPr lang="uk-UA" sz="1600" b="1" dirty="0">
                        <a:solidFill>
                          <a:srgbClr val="334C00"/>
                        </a:solidFill>
                        <a:latin typeface="+mn-lt"/>
                        <a:ea typeface="Tahoma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3704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334C00"/>
                        </a:solidFill>
                        <a:latin typeface="+mn-lt"/>
                        <a:ea typeface="Tahoma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334C00"/>
                          </a:solidFill>
                        </a:rPr>
                        <a:t>92/3,1</a:t>
                      </a:r>
                      <a:endParaRPr lang="uk-UA" sz="1600" b="1">
                        <a:solidFill>
                          <a:srgbClr val="334C00"/>
                        </a:solidFill>
                        <a:latin typeface="+mn-lt"/>
                        <a:ea typeface="Tahoma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334C00"/>
                          </a:solidFill>
                        </a:rPr>
                        <a:t>32</a:t>
                      </a:r>
                      <a:endParaRPr lang="uk-UA" sz="1600" b="1">
                        <a:solidFill>
                          <a:srgbClr val="334C00"/>
                        </a:solidFill>
                        <a:latin typeface="+mn-lt"/>
                        <a:ea typeface="Tahoma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334C00"/>
                          </a:solidFill>
                        </a:rPr>
                        <a:t>32</a:t>
                      </a:r>
                      <a:endParaRPr lang="uk-UA" sz="1600" b="1">
                        <a:solidFill>
                          <a:srgbClr val="334C00"/>
                        </a:solidFill>
                        <a:latin typeface="+mn-lt"/>
                        <a:ea typeface="Tahoma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334C00"/>
                          </a:solidFill>
                        </a:rPr>
                        <a:t>28</a:t>
                      </a:r>
                      <a:endParaRPr lang="uk-UA" sz="1600" b="1">
                        <a:solidFill>
                          <a:srgbClr val="334C00"/>
                        </a:solidFill>
                        <a:latin typeface="+mn-lt"/>
                        <a:ea typeface="Tahoma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334C00"/>
                          </a:solidFill>
                        </a:rPr>
                        <a:t>IV-й, V-й</a:t>
                      </a:r>
                      <a:endParaRPr lang="uk-UA" sz="1600" b="1">
                        <a:solidFill>
                          <a:srgbClr val="334C00"/>
                        </a:solidFill>
                        <a:latin typeface="+mn-lt"/>
                        <a:ea typeface="Tahoma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600" b="1" dirty="0" err="1" smtClean="0">
                          <a:solidFill>
                            <a:srgbClr val="334C00"/>
                          </a:solidFill>
                        </a:rPr>
                        <a:t>Текущий</a:t>
                      </a:r>
                      <a:r>
                        <a:rPr lang="uk-UA" sz="1600" b="1" dirty="0" smtClean="0">
                          <a:solidFill>
                            <a:srgbClr val="334C00"/>
                          </a:solidFill>
                        </a:rPr>
                        <a:t>  </a:t>
                      </a:r>
                      <a:r>
                        <a:rPr lang="uk-UA" sz="1600" b="1" dirty="0" err="1" smtClean="0">
                          <a:solidFill>
                            <a:srgbClr val="334C00"/>
                          </a:solidFill>
                        </a:rPr>
                        <a:t>итоговый</a:t>
                      </a:r>
                      <a:r>
                        <a:rPr lang="uk-UA" sz="1600" b="1" dirty="0" smtClean="0">
                          <a:solidFill>
                            <a:srgbClr val="334C00"/>
                          </a:solidFill>
                        </a:rPr>
                        <a:t>  </a:t>
                      </a:r>
                      <a:r>
                        <a:rPr lang="uk-UA" sz="1600" b="1" dirty="0" err="1" smtClean="0">
                          <a:solidFill>
                            <a:srgbClr val="334C00"/>
                          </a:solidFill>
                        </a:rPr>
                        <a:t>модульный</a:t>
                      </a:r>
                      <a:r>
                        <a:rPr lang="uk-UA" sz="1600" b="1" dirty="0" smtClean="0">
                          <a:solidFill>
                            <a:srgbClr val="334C00"/>
                          </a:solidFill>
                        </a:rPr>
                        <a:t> </a:t>
                      </a:r>
                      <a:r>
                        <a:rPr lang="uk-UA" sz="1600" b="1" dirty="0" err="1" smtClean="0">
                          <a:solidFill>
                            <a:srgbClr val="334C00"/>
                          </a:solidFill>
                        </a:rPr>
                        <a:t>контрол</a:t>
                      </a:r>
                      <a:r>
                        <a:rPr lang="uk-UA" sz="1600" b="1" dirty="0" smtClean="0">
                          <a:solidFill>
                            <a:srgbClr val="334C00"/>
                          </a:solidFill>
                        </a:rPr>
                        <a:t> ь</a:t>
                      </a:r>
                      <a:endParaRPr lang="uk-UA" sz="1600" b="1" dirty="0">
                        <a:solidFill>
                          <a:srgbClr val="334C00"/>
                        </a:solidFill>
                        <a:latin typeface="+mn-lt"/>
                        <a:ea typeface="Tahoma"/>
                      </a:endParaRPr>
                    </a:p>
                  </a:txBody>
                  <a:tcPr marL="63183" marR="63183" marT="0" marB="0" vert="vert270" anchor="ctr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8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334C00"/>
                          </a:solidFill>
                        </a:rPr>
                        <a:t>Модуль 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 err="1" smtClean="0">
                          <a:solidFill>
                            <a:srgbClr val="334C00"/>
                          </a:solidFill>
                        </a:rPr>
                        <a:t>Содержательных</a:t>
                      </a:r>
                      <a:r>
                        <a:rPr lang="uk-UA" sz="1600" b="1" dirty="0" smtClean="0">
                          <a:solidFill>
                            <a:srgbClr val="334C00"/>
                          </a:solidFill>
                        </a:rPr>
                        <a:t> </a:t>
                      </a:r>
                      <a:r>
                        <a:rPr lang="uk-UA" sz="1600" b="1" dirty="0" err="1" smtClean="0">
                          <a:solidFill>
                            <a:srgbClr val="334C00"/>
                          </a:solidFill>
                        </a:rPr>
                        <a:t>модулей</a:t>
                      </a:r>
                      <a:r>
                        <a:rPr lang="uk-UA" sz="1600" b="1" dirty="0" smtClean="0">
                          <a:solidFill>
                            <a:srgbClr val="334C00"/>
                          </a:solidFill>
                        </a:rPr>
                        <a:t> </a:t>
                      </a:r>
                      <a:r>
                        <a:rPr lang="uk-UA" sz="1600" b="1" dirty="0">
                          <a:solidFill>
                            <a:srgbClr val="334C00"/>
                          </a:solidFill>
                        </a:rPr>
                        <a:t>7</a:t>
                      </a:r>
                      <a:endParaRPr lang="uk-UA" sz="1600" b="1" dirty="0">
                        <a:solidFill>
                          <a:srgbClr val="334C00"/>
                        </a:solidFill>
                        <a:latin typeface="+mn-lt"/>
                        <a:ea typeface="Tahoma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334C00"/>
                          </a:solidFill>
                        </a:rPr>
                        <a:t>48/1,6</a:t>
                      </a:r>
                      <a:endParaRPr lang="uk-UA" sz="1600" b="1">
                        <a:solidFill>
                          <a:srgbClr val="334C00"/>
                        </a:solidFill>
                        <a:latin typeface="+mn-lt"/>
                        <a:ea typeface="Tahoma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334C00"/>
                          </a:solidFill>
                        </a:rPr>
                        <a:t>18</a:t>
                      </a:r>
                      <a:endParaRPr lang="uk-UA" sz="1600" b="1">
                        <a:solidFill>
                          <a:srgbClr val="334C00"/>
                        </a:solidFill>
                        <a:latin typeface="+mn-lt"/>
                        <a:ea typeface="Tahoma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334C00"/>
                          </a:solidFill>
                        </a:rPr>
                        <a:t>16</a:t>
                      </a:r>
                      <a:endParaRPr lang="uk-UA" sz="1600" b="1">
                        <a:solidFill>
                          <a:srgbClr val="334C00"/>
                        </a:solidFill>
                        <a:latin typeface="+mn-lt"/>
                        <a:ea typeface="Tahoma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334C00"/>
                          </a:solidFill>
                        </a:rPr>
                        <a:t>14</a:t>
                      </a:r>
                      <a:endParaRPr lang="uk-UA" sz="1600" b="1">
                        <a:solidFill>
                          <a:srgbClr val="334C00"/>
                        </a:solidFill>
                        <a:latin typeface="+mn-lt"/>
                        <a:ea typeface="Tahoma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600" b="1">
                        <a:solidFill>
                          <a:srgbClr val="334C00"/>
                        </a:solidFill>
                        <a:latin typeface="+mn-lt"/>
                        <a:ea typeface="Tahoma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185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>
                          <a:solidFill>
                            <a:srgbClr val="334C00"/>
                          </a:solidFill>
                        </a:rPr>
                        <a:t>Модуль </a:t>
                      </a:r>
                      <a:r>
                        <a:rPr lang="uk-UA" sz="1600" b="1" dirty="0" smtClean="0">
                          <a:solidFill>
                            <a:srgbClr val="334C00"/>
                          </a:solidFill>
                        </a:rPr>
                        <a:t> 2 </a:t>
                      </a:r>
                      <a:r>
                        <a:rPr lang="uk-UA" sz="1600" b="1" dirty="0" err="1" smtClean="0">
                          <a:solidFill>
                            <a:srgbClr val="334C00"/>
                          </a:solidFill>
                        </a:rPr>
                        <a:t>Содержательных</a:t>
                      </a:r>
                      <a:r>
                        <a:rPr lang="uk-UA" sz="1600" b="1" dirty="0" smtClean="0">
                          <a:solidFill>
                            <a:srgbClr val="334C00"/>
                          </a:solidFill>
                        </a:rPr>
                        <a:t> </a:t>
                      </a:r>
                      <a:r>
                        <a:rPr lang="uk-UA" sz="1600" b="1" dirty="0" err="1" smtClean="0">
                          <a:solidFill>
                            <a:srgbClr val="334C00"/>
                          </a:solidFill>
                        </a:rPr>
                        <a:t>модулей</a:t>
                      </a:r>
                      <a:r>
                        <a:rPr lang="uk-UA" sz="1600" b="1" dirty="0" smtClean="0">
                          <a:solidFill>
                            <a:srgbClr val="334C00"/>
                          </a:solidFill>
                        </a:rPr>
                        <a:t> </a:t>
                      </a:r>
                      <a:endParaRPr lang="uk-UA" sz="1600" b="1" dirty="0" smtClean="0">
                        <a:solidFill>
                          <a:srgbClr val="334C00"/>
                        </a:solidFill>
                        <a:latin typeface="+mn-lt"/>
                        <a:ea typeface="Tahom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334C00"/>
                        </a:solidFill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334C00"/>
                          </a:solidFill>
                        </a:rPr>
                        <a:t>9</a:t>
                      </a:r>
                      <a:endParaRPr lang="uk-UA" sz="1600" b="1" dirty="0">
                        <a:solidFill>
                          <a:srgbClr val="334C00"/>
                        </a:solidFill>
                        <a:latin typeface="+mn-lt"/>
                        <a:ea typeface="Tahoma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334C00"/>
                          </a:solidFill>
                        </a:rPr>
                        <a:t>44/1,5</a:t>
                      </a:r>
                      <a:endParaRPr lang="uk-UA" sz="1600" b="1">
                        <a:solidFill>
                          <a:srgbClr val="334C00"/>
                        </a:solidFill>
                        <a:latin typeface="+mn-lt"/>
                        <a:ea typeface="Tahoma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334C00"/>
                          </a:solidFill>
                        </a:rPr>
                        <a:t>14</a:t>
                      </a:r>
                      <a:endParaRPr lang="uk-UA" sz="1600" b="1">
                        <a:solidFill>
                          <a:srgbClr val="334C00"/>
                        </a:solidFill>
                        <a:latin typeface="+mn-lt"/>
                        <a:ea typeface="Tahoma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334C00"/>
                          </a:solidFill>
                        </a:rPr>
                        <a:t>16</a:t>
                      </a:r>
                      <a:endParaRPr lang="uk-UA" sz="1600" b="1">
                        <a:solidFill>
                          <a:srgbClr val="334C00"/>
                        </a:solidFill>
                        <a:latin typeface="+mn-lt"/>
                        <a:ea typeface="Tahoma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334C00"/>
                          </a:solidFill>
                        </a:rPr>
                        <a:t>14</a:t>
                      </a:r>
                      <a:endParaRPr lang="uk-UA" sz="1600" b="1">
                        <a:solidFill>
                          <a:srgbClr val="334C00"/>
                        </a:solidFill>
                        <a:latin typeface="+mn-lt"/>
                        <a:ea typeface="Tahoma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600" b="1">
                        <a:solidFill>
                          <a:srgbClr val="334C00"/>
                        </a:solidFill>
                        <a:latin typeface="+mn-lt"/>
                        <a:ea typeface="Tahoma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659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334C00"/>
                          </a:solidFill>
                        </a:rPr>
                        <a:t>В</a:t>
                      </a:r>
                      <a:r>
                        <a:rPr lang="uk-UA" sz="1600" b="1" dirty="0" smtClean="0">
                          <a:solidFill>
                            <a:srgbClr val="334C00"/>
                          </a:solidFill>
                        </a:rPr>
                        <a:t> </a:t>
                      </a:r>
                      <a:r>
                        <a:rPr lang="uk-UA" sz="1600" b="1" dirty="0">
                          <a:solidFill>
                            <a:srgbClr val="334C00"/>
                          </a:solidFill>
                        </a:rPr>
                        <a:t>т.ч. </a:t>
                      </a:r>
                      <a:r>
                        <a:rPr lang="uk-UA" sz="1600" b="1" dirty="0" err="1" smtClean="0">
                          <a:solidFill>
                            <a:srgbClr val="334C00"/>
                          </a:solidFill>
                        </a:rPr>
                        <a:t>итоговый</a:t>
                      </a:r>
                      <a:r>
                        <a:rPr lang="uk-UA" sz="1600" b="1" dirty="0" smtClean="0">
                          <a:solidFill>
                            <a:srgbClr val="334C00"/>
                          </a:solidFill>
                        </a:rPr>
                        <a:t> </a:t>
                      </a:r>
                      <a:r>
                        <a:rPr lang="uk-UA" sz="1600" b="1" dirty="0" err="1" smtClean="0">
                          <a:solidFill>
                            <a:srgbClr val="334C00"/>
                          </a:solidFill>
                        </a:rPr>
                        <a:t>модульный</a:t>
                      </a:r>
                      <a:r>
                        <a:rPr lang="uk-UA" sz="1600" b="1" dirty="0" smtClean="0">
                          <a:solidFill>
                            <a:srgbClr val="334C00"/>
                          </a:solidFill>
                        </a:rPr>
                        <a:t> </a:t>
                      </a:r>
                      <a:r>
                        <a:rPr lang="uk-UA" sz="1600" b="1" dirty="0">
                          <a:solidFill>
                            <a:srgbClr val="334C00"/>
                          </a:solidFill>
                        </a:rPr>
                        <a:t>контроль </a:t>
                      </a:r>
                      <a:r>
                        <a:rPr lang="uk-UA" sz="1600" b="1" dirty="0" err="1" smtClean="0">
                          <a:solidFill>
                            <a:srgbClr val="334C00"/>
                          </a:solidFill>
                        </a:rPr>
                        <a:t>усвоения</a:t>
                      </a:r>
                      <a:r>
                        <a:rPr lang="uk-UA" sz="1600" b="1" dirty="0" smtClean="0">
                          <a:solidFill>
                            <a:srgbClr val="334C00"/>
                          </a:solidFill>
                        </a:rPr>
                        <a:t> </a:t>
                      </a:r>
                      <a:r>
                        <a:rPr lang="uk-UA" sz="1600" b="1" dirty="0" err="1" smtClean="0">
                          <a:solidFill>
                            <a:srgbClr val="334C00"/>
                          </a:solidFill>
                        </a:rPr>
                        <a:t>двух</a:t>
                      </a:r>
                      <a:r>
                        <a:rPr lang="uk-UA" sz="1600" b="1" dirty="0" smtClean="0">
                          <a:solidFill>
                            <a:srgbClr val="334C00"/>
                          </a:solidFill>
                        </a:rPr>
                        <a:t> </a:t>
                      </a:r>
                      <a:r>
                        <a:rPr lang="uk-UA" sz="1600" b="1" dirty="0" err="1" smtClean="0">
                          <a:solidFill>
                            <a:srgbClr val="334C00"/>
                          </a:solidFill>
                        </a:rPr>
                        <a:t>модулей</a:t>
                      </a:r>
                      <a:endParaRPr lang="uk-UA" sz="1600" b="1" dirty="0">
                        <a:solidFill>
                          <a:srgbClr val="334C00"/>
                        </a:solidFill>
                        <a:latin typeface="+mn-lt"/>
                        <a:ea typeface="Tahoma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334C00"/>
                          </a:solidFill>
                        </a:rPr>
                        <a:t>4,5/0,15</a:t>
                      </a:r>
                      <a:endParaRPr lang="uk-UA" sz="1600" b="1">
                        <a:solidFill>
                          <a:srgbClr val="334C00"/>
                        </a:solidFill>
                        <a:latin typeface="+mn-lt"/>
                        <a:ea typeface="Tahoma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600" b="1">
                        <a:solidFill>
                          <a:srgbClr val="334C00"/>
                        </a:solidFill>
                        <a:latin typeface="+mn-lt"/>
                        <a:ea typeface="Tahoma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600" b="1">
                        <a:solidFill>
                          <a:srgbClr val="334C00"/>
                        </a:solidFill>
                        <a:latin typeface="+mn-lt"/>
                        <a:ea typeface="Tahoma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600" b="1">
                        <a:solidFill>
                          <a:srgbClr val="334C00"/>
                        </a:solidFill>
                        <a:latin typeface="+mn-lt"/>
                        <a:ea typeface="Tahoma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334C00"/>
                        </a:solidFill>
                        <a:latin typeface="+mn-lt"/>
                        <a:ea typeface="Tahoma"/>
                      </a:endParaRPr>
                    </a:p>
                  </a:txBody>
                  <a:tcPr marL="63183" marR="63183" marT="0" marB="0" anchor="ctr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7D5C6F-318C-458E-A1DB-60717BB2889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F5B9A8-4709-4790-A2EB-58F74FDB8E44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2938" y="857250"/>
            <a:ext cx="8286750" cy="4993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b="1" dirty="0" smtClean="0">
              <a:solidFill>
                <a:srgbClr val="334C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 smtClean="0">
                <a:solidFill>
                  <a:srgbClr val="334C00"/>
                </a:solidFill>
                <a:latin typeface="+mn-lt"/>
              </a:rPr>
              <a:t>ТЕМА </a:t>
            </a:r>
            <a:r>
              <a:rPr lang="uk-UA" sz="1600" b="1" dirty="0">
                <a:solidFill>
                  <a:srgbClr val="334C00"/>
                </a:solidFill>
                <a:latin typeface="+mn-lt"/>
              </a:rPr>
              <a:t>2. </a:t>
            </a:r>
            <a:r>
              <a:rPr lang="uk-UA" sz="1600" b="1" dirty="0" smtClean="0">
                <a:solidFill>
                  <a:srgbClr val="334C00"/>
                </a:solidFill>
                <a:latin typeface="+mn-lt"/>
              </a:rPr>
              <a:t>РЕГЛАМЕНТАЦИЯ </a:t>
            </a:r>
            <a:r>
              <a:rPr lang="uk-UA" sz="1600" b="1" dirty="0">
                <a:solidFill>
                  <a:srgbClr val="334C00"/>
                </a:solidFill>
                <a:latin typeface="+mn-lt"/>
              </a:rPr>
              <a:t>ПРАВА НА </a:t>
            </a:r>
            <a:r>
              <a:rPr lang="uk-UA" sz="1600" b="1" dirty="0">
                <a:solidFill>
                  <a:srgbClr val="334C00"/>
                </a:solidFill>
                <a:latin typeface="+mn-lt"/>
              </a:rPr>
              <a:t>ЖИЗНЬ  И  ОХРАНУ ЗДОРОВЬЯ В ЗАКОНОДАТЕЛЬСТВЕ УКРАИНЫ И  </a:t>
            </a:r>
            <a:r>
              <a:rPr lang="uk-UA" sz="1600" b="1" dirty="0" smtClean="0">
                <a:solidFill>
                  <a:srgbClr val="334C00"/>
                </a:solidFill>
                <a:latin typeface="+mn-lt"/>
              </a:rPr>
              <a:t>МЕЖДУНАРОДНОМ ПРАВЕ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b="1" dirty="0">
              <a:solidFill>
                <a:srgbClr val="334C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b="1" dirty="0">
              <a:solidFill>
                <a:srgbClr val="334C00"/>
              </a:solidFill>
              <a:latin typeface="+mn-lt"/>
            </a:endParaRPr>
          </a:p>
          <a:p>
            <a:pPr marL="263525" indent="-263525" fontAlgn="auto">
              <a:spcBef>
                <a:spcPts val="3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uk-UA" sz="1200" b="1" dirty="0">
                <a:solidFill>
                  <a:srgbClr val="334C00"/>
                </a:solidFill>
                <a:latin typeface="+mn-lt"/>
              </a:rPr>
              <a:t>КОНСТИТУЦИОННОЕ  ОБЕЗПЕЧЕНИЯ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ПРАВА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ЧЕЛОВЕКА 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НА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ЖИЗНЬ И 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ПРАВА НА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ОХРАНУ ЗДОРОВЬЯ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В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УКРАИНЕ  И МИРЕ.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	</a:t>
            </a:r>
          </a:p>
          <a:p>
            <a:pPr marL="263525" indent="-263525" fontAlgn="auto">
              <a:spcBef>
                <a:spcPts val="3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uk-UA" sz="1200" b="1" dirty="0">
                <a:solidFill>
                  <a:srgbClr val="334C00"/>
                </a:solidFill>
                <a:latin typeface="+mn-lt"/>
              </a:rPr>
              <a:t>ПРАВО НА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ЖИЗНЬ,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ПРАВО НА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ОХРАНУ ЗДОРОВЬЯ И 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ПРАВО НА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МЕДИЦИНСКУЮ ПОМОЩЬ КАК  ЛИЧНЫЕ  НЕИМУЩЕСТВЕННЫЕ 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ПРАВА,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ОБЕЗПЕЧИВАЮЩИЕ ЕСТЕСТВЕННОЕ  СУЩЕСТВОВАНИЕ ФИЗИЧЕСКОГО  ЛИЦА, И ИХ  ЗАКРЕПЛЕНИЕ В ГРАЖДАНСКОМ ЗАКОНОДАТЕЛЬСТВЕ  УКРАИНЫ.</a:t>
            </a:r>
            <a:endParaRPr lang="uk-UA" sz="1200" b="1" dirty="0">
              <a:solidFill>
                <a:srgbClr val="334C00"/>
              </a:solidFill>
              <a:latin typeface="+mn-lt"/>
            </a:endParaRPr>
          </a:p>
          <a:p>
            <a:pPr marL="263525" indent="-263525" fontAlgn="auto">
              <a:spcBef>
                <a:spcPts val="3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uk-UA" sz="1200" b="1" dirty="0">
                <a:solidFill>
                  <a:srgbClr val="334C00"/>
                </a:solidFill>
                <a:latin typeface="+mn-lt"/>
              </a:rPr>
              <a:t>ПОНЯТИЕ  И СОДЕРЖАНИЕ  ПРАВАЧЕЛОВЕКА НА ЖИЗНЬ. </a:t>
            </a:r>
            <a:endParaRPr lang="uk-UA" sz="1200" b="1" dirty="0">
              <a:solidFill>
                <a:srgbClr val="334C00"/>
              </a:solidFill>
              <a:latin typeface="+mn-lt"/>
            </a:endParaRPr>
          </a:p>
          <a:p>
            <a:pPr marL="263525" indent="-263525" fontAlgn="auto">
              <a:spcBef>
                <a:spcPts val="3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uk-UA" sz="1200" b="1" dirty="0">
                <a:solidFill>
                  <a:srgbClr val="334C00"/>
                </a:solidFill>
                <a:latin typeface="+mn-lt"/>
              </a:rPr>
              <a:t>МОМЕНТНАЧАЛА ЖИЗНИ ЧЕЛОВЕКА.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МОМЕНТ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СМЕРТИ ЧЕЛОВЕКА. КОНСТАТАЦИЯ СМЕРТИ ЧЕЛОВЕКА  НА ОСНОВЕ СМЕРТИ МОЗГА.</a:t>
            </a:r>
            <a:endParaRPr lang="uk-UA" sz="1200" b="1" dirty="0">
              <a:solidFill>
                <a:srgbClr val="334C00"/>
              </a:solidFill>
              <a:latin typeface="+mn-lt"/>
            </a:endParaRPr>
          </a:p>
          <a:p>
            <a:pPr marL="263525" indent="-263525" fontAlgn="auto">
              <a:spcBef>
                <a:spcPts val="3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uk-UA" sz="1200" b="1" dirty="0">
                <a:solidFill>
                  <a:srgbClr val="334C00"/>
                </a:solidFill>
                <a:latin typeface="+mn-lt"/>
              </a:rPr>
              <a:t>ОКАЗАНИЕ МЕДИЦИНСКОЙ ПОМОЩИ БОЛЬНОМУ 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В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КРИТИЧЕСКОМ ДЛЯ ЖИЗНИ СОСТОЯНИИ.</a:t>
            </a:r>
            <a:endParaRPr lang="uk-UA" sz="1200" b="1" dirty="0">
              <a:solidFill>
                <a:srgbClr val="334C00"/>
              </a:solidFill>
              <a:latin typeface="+mn-lt"/>
            </a:endParaRPr>
          </a:p>
          <a:p>
            <a:pPr marL="263525" indent="-263525" fontAlgn="auto">
              <a:spcBef>
                <a:spcPts val="3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uk-UA" sz="1200" b="1" dirty="0">
                <a:solidFill>
                  <a:srgbClr val="334C00"/>
                </a:solidFill>
                <a:latin typeface="+mn-lt"/>
              </a:rPr>
              <a:t>Э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ВТАНАЗИЯ И </a:t>
            </a:r>
            <a:r>
              <a:rPr lang="uk-UA" sz="1200" b="1" dirty="0" err="1">
                <a:solidFill>
                  <a:srgbClr val="334C00"/>
                </a:solidFill>
                <a:latin typeface="+mn-lt"/>
              </a:rPr>
              <a:t>ЕЕ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 ВИДЫ. ЗАПРЕЩЕНИЕ  ЭВТАНАЗИИ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В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УКРАИНЕ. КРИМИНАЛЬНО-ПРАВОВАЯ ОХРАНА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ПРАВА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ЧЕЛОВЕКА НА ЖИЗНЬ. ПАЛИАТИВНАЯ ПОМОЩЬ. СООТНОШЕНИЕ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ПРАВА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ЧЕЛОВЕКА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НА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ЖИЗНЬ   И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ПРАВА НА СВОБОДУ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И ЛИЧНУЮ НЕПРИКОСНОВЕННОСТЬ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.</a:t>
            </a:r>
          </a:p>
          <a:p>
            <a:pPr marL="263525" indent="-263525" fontAlgn="auto">
              <a:spcBef>
                <a:spcPts val="3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uk-UA" sz="1200" b="1" dirty="0">
                <a:solidFill>
                  <a:srgbClr val="334C00"/>
                </a:solidFill>
                <a:latin typeface="+mn-lt"/>
              </a:rPr>
              <a:t>ПОНЯТИЕ  И СОДЕРЖАНИЕ 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ПРАВА НА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ОХРАНУ ЗДОРОВЬЯИІ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ПРАВА НА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МЕДИЦИНСКУЮ  ПОМОЩЬ. СООТНОШЕНИЕ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ПРАВА НА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ОХРАНУ ЗДОРОВЬЯ И 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ПРАВА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 НА МЕДИЦИНСКУЮ ПОМОЩЬ.</a:t>
            </a:r>
            <a:endParaRPr lang="uk-UA" sz="1200" b="1" dirty="0">
              <a:solidFill>
                <a:srgbClr val="334C00"/>
              </a:solidFill>
              <a:latin typeface="+mn-lt"/>
            </a:endParaRPr>
          </a:p>
          <a:p>
            <a:pPr marL="263525" indent="-263525" fontAlgn="auto">
              <a:spcBef>
                <a:spcPts val="3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uk-UA" sz="1200" b="1" dirty="0">
                <a:solidFill>
                  <a:srgbClr val="334C00"/>
                </a:solidFill>
                <a:latin typeface="+mn-lt"/>
              </a:rPr>
              <a:t>МІЖНАРОДНО-ПРАВОВЕ ЗАБЕЗПЕЧЕННЯ ПРАВА ЛЮДИНИ НА ЖИТТЯ І ПРАВА НА ОХОРОНУ ЗДОРОВ'Я.</a:t>
            </a:r>
          </a:p>
          <a:p>
            <a:pPr marL="263525" indent="-263525" fontAlgn="auto">
              <a:spcBef>
                <a:spcPts val="3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uk-UA" sz="1200" b="1" dirty="0">
                <a:solidFill>
                  <a:srgbClr val="334C00"/>
                </a:solidFill>
                <a:latin typeface="+mn-lt"/>
              </a:rPr>
              <a:t>ЗАЩИТА 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ПРАВА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ЧЕЛОВЕКА 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НА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ЖИЗНЬ И 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ПРАВА НА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ОХРАНУ ЗДОРОВЬЯ В ПРАКТИКЕ СОВЕТА  ЕВРОПЫ.</a:t>
            </a:r>
            <a:endParaRPr lang="uk-UA" sz="1200" b="1" dirty="0">
              <a:solidFill>
                <a:srgbClr val="334C0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-60032"/>
            <a:ext cx="8358214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СОДЕРЖАТЕЛЬНЫЙ МОДУЛЬ </a:t>
            </a:r>
            <a:r>
              <a:rPr lang="uk-UA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2.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РЕГЛАМЕНТАЦИЯ </a:t>
            </a:r>
            <a:r>
              <a:rPr lang="uk-UA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ПРАВА НА </a:t>
            </a:r>
            <a:r>
              <a:rPr lang="uk-UA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ЖИЗНЬ  И  ОХРАНУ ЗДОРОВЬЯ </a:t>
            </a:r>
            <a:endParaRPr lang="uk-UA" b="1" dirty="0">
              <a:ln w="1905">
                <a:solidFill>
                  <a:srgbClr val="4F7600"/>
                </a:solidFill>
              </a:ln>
              <a:solidFill>
                <a:srgbClr val="4F7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</a:t>
            </a:r>
            <a:r>
              <a:rPr lang="uk-UA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ЗАКОНОДАТЕЛЬСТВЕ УКРАИНЫ </a:t>
            </a:r>
            <a:r>
              <a:rPr lang="uk-UA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И</a:t>
            </a:r>
            <a:r>
              <a:rPr lang="uk-UA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МЕЖДУНАРОДНОМ ПРАВЕ</a:t>
            </a:r>
            <a:endParaRPr lang="uk-UA" b="1" dirty="0">
              <a:ln w="1905">
                <a:solidFill>
                  <a:srgbClr val="4F7600"/>
                </a:solidFill>
              </a:ln>
              <a:solidFill>
                <a:srgbClr val="4F7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E8089-C32B-46C5-B3C7-FDF0B95F97CD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38" y="974725"/>
          <a:ext cx="8286750" cy="5240975"/>
        </p:xfrm>
        <a:graphic>
          <a:graphicData uri="http://schemas.openxmlformats.org/drawingml/2006/table">
            <a:tbl>
              <a:tblPr/>
              <a:tblGrid>
                <a:gridCol w="357187"/>
                <a:gridCol w="5572125"/>
                <a:gridCol w="857250"/>
                <a:gridCol w="977900"/>
                <a:gridCol w="522288"/>
              </a:tblGrid>
              <a:tr h="454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№ П/</a:t>
                      </a:r>
                      <a:r>
                        <a:rPr kumimoji="0" lang="uk-UA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П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anchor="ctr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ТЕМА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anchor="ctr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4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ЛЕКЦИОННЫЕ ЗАНЯТИЯ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anchor="ctr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4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ПРАКТИЧЕСКИЕ  ЗАНЯТИЯ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anchor="ctr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4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СРС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anchor="ctr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828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СОДЕРЖАТЕЛЬНЫЙ  МОДУЛЬ 1.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МЕДИЧНЕ ПРАВО ТА ЙОГО МІСЦЕ В СИСТЕМІ ПРАВА І ЗАКОНОДАВСТВА УКРАЇНИ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1.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МЕДИЧНЕ ПРАВО ТА ЙОГО МІСЦЕ В СИСТЕМІ ПРАВА І ЗАКОНОДАВСТВА УКРАЇНИ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2,0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2,0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1,0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940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СОДЕРЖАТЕЛЬНЫЙ  МОДУЛЬ 2.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РЕГЛАМЕНТАЦІЯ ПРАВА НА ЖИТТЯ ТА ОХОРОНУ ЗДОРОВ'Я У ЗАКОНОДАВСТВІ УКРАЇНИ І МІЖНАРОДНОМУ ПРАВІ.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2.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РЕГЛАМЕНТАЦІЯ ПРАВА НА ЖИТТЯ ТА ОХОРОНУ ЗДОРОВ'Я У ЗАКОНОДАВСТВІ УКРАЇНИ І МІЖНАРОДНОМУ ПРАВІ.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2,0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anchor="ctr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2,0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anchor="ctr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2,0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anchor="ctr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576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СОДЕРЖАТЕЛЬНЫЙ  МОДУЛЬ 3.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ПРАВОВІ ОСНОВИ ОРГАНІЗАЦІЇ ОХОРОНИ ЗДОРОВ'Я. ПРАВОВЕ РЕГУЛЮВАННЯ ЗАНЯТТЯ МЕДИЧНОЮ І ФАРМАЦЕВТИЧНОЮ ДІЯЛЬНІСТЮ.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3.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ПРАВОВІ ОСНОВИ ОРГАНІЗАЦІЇ ОХОРОНИ ЗДОРОВ'Я.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1,0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1,0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1,0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63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4.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ПРАВОВЕ РЕГУЛЮВАННЯ ЗАНЯТТЯ МЕДИЧНОЮ І ФАРМАЦЕВТИЧНОЮ ДІЯЛЬНІСТЮ.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1,0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1,0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1,0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828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СОДЕРЖАТЕЛЬНЫЙМОДУЛЬ 4.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ПРАВА ЛЮДИНИ В ОХОРОНІ ЗДОРОВ'Я. ПРАВОВИЙ ТА ЕТИЧНИЙ СТАТУС ПАЦІЄНТА.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7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5.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ПРАВА ЛЮДИНИ В ОХОРОНІ ЗДОРОВ'Я. ПРАВОВИЙ ТА ЕТИЧНИЙ СТАТУС ПАЦІЄНТА.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4,0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2,0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2,0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322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СОДЕРЖАТЕЛЬНЫЙ  МОДУЛЬ 5.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ПРАВОВИЙ ТА ЕТИЧНИЙ СТАТУС МЕДИЧНОГО І ФАРМАЦЕВТИЧНОГО ПРАЦІВНИКА. ПРАВОВИЙ СТАТУС ЗАКЛАДІВ ОХОРОНИ ЗДОРОВ'Я РІЗНИХ ФОРМ ВЛАСНОСТІ.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6.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ПРАВОВИЙ ТА ЕТИЧНИЙ СТАТУС МЕДИЧНОГО І ФАРМАЦЕВТИЧНОГО ПРАЦІВНИКА.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3,0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1,0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2,0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7.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ПРАВОВИЙ СТАТУС ЗАКЛАДІВ ОХОРОНИ ЗДОРОВ'Я РІЗНИХ ФОРМ ВЛАСНОСТІ.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1,0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1,0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1,0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828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СОДЕРЖАТЕЛЬНЫЙ   МОДУЛЬ 6.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ПРАВОВІ ПРОБЛЕМИ МЕДИЧНОГО ВТРУЧАННЯ. ІНФОРМОВАНА ЗГОДА ПАЦІЄНТА НА МЕДИЧНЕ ВТРУЧАННЯ.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8.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ПРАВОВІ ПРОБЛЕМИ МЕДИЧНОГО ВТРУЧАННЯ. ІНФОРМОВАНА ЗГОДА ПАЦІЄНТА НА МЕДИЧНЕ ВТРУЧАННЯ.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2,0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2,0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2,0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СОДЕРЖАТЕЛЬНЫЙ  МОДУЛЬ 7.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ІНФОРМАЦІЯ І ДОКУМЕНТАЦІЯ У МЕДИЧНІЙ ДІЯЛЬНОСТІ.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9.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ІНФОРМАЦІЯ У МЕДИЧНІЙ ДІЯЛЬНОСТІ. ЛІКАРСЬКА ТАЄМНИЦЯ.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1,0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1,0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1,0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10.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ДОКУМЕНТАЦІЯ У МЕДИЧНІЙ ДІЯЛЬНОСТІ. ПРАВОВА МЕДИЧНА ДОКУМЕНТАЦІЯ.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1,0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1,0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1,0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ПІДСУМКОВИЙ МОДУЛЬНИЙ КОНТРОЛЬ.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2,0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ВСЕГО  ЧАСОВ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18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16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14</a:t>
                      </a:r>
                      <a:endParaRPr kumimoji="0" lang="uk-UA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КРЕДИТОВ ECTS – 1,6</a:t>
                      </a:r>
                      <a:endParaRPr kumimoji="0" lang="uk-UA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marL="36059" marR="36059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42910" y="0"/>
            <a:ext cx="8358246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ОРИЕНТИРОВОЧНАЯ  </a:t>
            </a:r>
            <a:r>
              <a:rPr lang="uk-UA" sz="16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СТРУКТУРА </a:t>
            </a:r>
            <a:r>
              <a:rPr lang="uk-UA" sz="16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ЗАЧЕТНОГО КРЕДИТА </a:t>
            </a:r>
            <a:r>
              <a:rPr lang="uk-UA" sz="16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– </a:t>
            </a:r>
            <a:r>
              <a:rPr lang="uk-UA" sz="16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МОДУЛЯ </a:t>
            </a:r>
            <a:r>
              <a:rPr lang="uk-UA" sz="16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1: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ОБЩИЕ ВОПРОСЫ  </a:t>
            </a:r>
            <a:r>
              <a:rPr lang="uk-UA" sz="16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ПРАВОВОГО </a:t>
            </a:r>
            <a:r>
              <a:rPr lang="uk-UA" sz="16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РЕГУЛИРОВАНИЯ ОРГАНИЗАЦИИ ЗДРАВООХРАНЕНИЯ И ОКАЗАНИЯ МЕДИЦИНСКОЙ ПОМОЩИ </a:t>
            </a:r>
            <a:endParaRPr lang="uk-UA" sz="1600" b="1" dirty="0">
              <a:ln w="1905">
                <a:solidFill>
                  <a:srgbClr val="4F7600"/>
                </a:solidFill>
              </a:ln>
              <a:solidFill>
                <a:srgbClr val="4F7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Группа 10"/>
          <p:cNvGrpSpPr>
            <a:grpSpLocks/>
          </p:cNvGrpSpPr>
          <p:nvPr/>
        </p:nvGrpSpPr>
        <p:grpSpPr bwMode="auto">
          <a:xfrm>
            <a:off x="642938" y="1071563"/>
            <a:ext cx="5715000" cy="5072062"/>
            <a:chOff x="2397304" y="49477"/>
            <a:chExt cx="3287730" cy="1738840"/>
          </a:xfrm>
        </p:grpSpPr>
        <p:sp>
          <p:nvSpPr>
            <p:cNvPr id="12" name="Стрелка вправо 11"/>
            <p:cNvSpPr/>
            <p:nvPr/>
          </p:nvSpPr>
          <p:spPr>
            <a:xfrm>
              <a:off x="2397304" y="49477"/>
              <a:ext cx="3287730" cy="1738840"/>
            </a:xfrm>
            <a:prstGeom prst="rightArrow">
              <a:avLst>
                <a:gd name="adj1" fmla="val 88406"/>
                <a:gd name="adj2" fmla="val 23507"/>
              </a:avLst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трелка вправо 4"/>
            <p:cNvSpPr/>
            <p:nvPr/>
          </p:nvSpPr>
          <p:spPr>
            <a:xfrm>
              <a:off x="2438400" y="242137"/>
              <a:ext cx="2932473" cy="1451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0480" tIns="30480" rIns="30480" bIns="30480" spcCol="1270"/>
            <a:lstStyle/>
            <a:p>
              <a:pPr marL="285750" lvl="1" indent="-285750" defTabSz="21336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uk-UA" sz="4800"/>
            </a:p>
            <a:p>
              <a:pPr marL="285750" lvl="1" indent="-285750" defTabSz="21336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uk-UA" sz="4800"/>
            </a:p>
          </p:txBody>
        </p:sp>
      </p:grp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14414" y="26235"/>
            <a:ext cx="73945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24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УСЛОВИЯ  РЕАЛИЗАЦИИ ПРАВ ЧЕЛОВЕКА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 СФЕРЕ ОХРАНЫ ЗДОРОВЬЯ</a:t>
            </a:r>
          </a:p>
        </p:txBody>
      </p:sp>
      <p:grpSp>
        <p:nvGrpSpPr>
          <p:cNvPr id="3" name="Группа 9"/>
          <p:cNvGrpSpPr/>
          <p:nvPr/>
        </p:nvGrpSpPr>
        <p:grpSpPr>
          <a:xfrm>
            <a:off x="6500826" y="1428736"/>
            <a:ext cx="2438400" cy="4143404"/>
            <a:chOff x="0" y="2128738"/>
            <a:chExt cx="2438400" cy="1934765"/>
          </a:xfrm>
          <a:solidFill>
            <a:srgbClr val="4F7600"/>
          </a:solidFill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2128738"/>
              <a:ext cx="2438400" cy="193476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1142976"/>
                <a:satOff val="39624"/>
                <a:lumOff val="89608"/>
                <a:alphaOff val="0"/>
              </a:schemeClr>
            </a:fillRef>
            <a:effectRef idx="0">
              <a:schemeClr val="accent4">
                <a:hueOff val="11142976"/>
                <a:satOff val="39624"/>
                <a:lumOff val="896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6"/>
            <p:cNvSpPr/>
            <p:nvPr/>
          </p:nvSpPr>
          <p:spPr>
            <a:xfrm>
              <a:off x="94447" y="2223185"/>
              <a:ext cx="2249506" cy="174587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9070" tIns="89535" rIns="179070" bIns="89535" spcCol="1270" anchor="ctr"/>
            <a:lstStyle/>
            <a:p>
              <a:pPr algn="ctr" defTabSz="20891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uk-UA" sz="4700"/>
            </a:p>
          </p:txBody>
        </p:sp>
      </p:grp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6500826" y="2143116"/>
            <a:ext cx="244792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b="1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НЕОБХОДИМОСТЬ ВКЛЮЧЕНИЯ МЕДИКО-ПРАВОВЫХ ВОПРОСОВ В УЧЕБНЫЙ КУРС ПОДГОТОВКИ СПЕЦИАЛИСТОВ В  СФЕРЕ ОХРАНЫ ЗДОРОВЬЯ</a:t>
            </a:r>
          </a:p>
        </p:txBody>
      </p:sp>
      <p:sp>
        <p:nvSpPr>
          <p:cNvPr id="14342" name="Text Box 3"/>
          <p:cNvSpPr txBox="1">
            <a:spLocks noChangeArrowheads="1"/>
          </p:cNvSpPr>
          <p:nvPr/>
        </p:nvSpPr>
        <p:spPr bwMode="auto">
          <a:xfrm>
            <a:off x="642938" y="1400175"/>
            <a:ext cx="5286375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1325" indent="-441325">
              <a:spcBef>
                <a:spcPct val="25000"/>
              </a:spcBef>
              <a:buSzPct val="120000"/>
              <a:buFontTx/>
              <a:buBlip>
                <a:blip r:embed="rId2"/>
              </a:buBlip>
            </a:pPr>
            <a:r>
              <a:rPr lang="uk-UA" sz="2300" b="1">
                <a:solidFill>
                  <a:srgbClr val="334C00"/>
                </a:solidFill>
              </a:rPr>
              <a:t>Надлежащая регламентация правоотношений в сфере  охраны здоровья</a:t>
            </a:r>
          </a:p>
          <a:p>
            <a:pPr marL="441325" indent="-441325">
              <a:spcBef>
                <a:spcPct val="25000"/>
              </a:spcBef>
              <a:buSzPct val="120000"/>
              <a:buFontTx/>
              <a:buBlip>
                <a:blip r:embed="rId2"/>
              </a:buBlip>
            </a:pPr>
            <a:r>
              <a:rPr lang="uk-UA" sz="2300" b="1">
                <a:solidFill>
                  <a:srgbClr val="334C00"/>
                </a:solidFill>
              </a:rPr>
              <a:t>Знание медицинскими работниками прав и обязаностей в сфере охраны здоров</a:t>
            </a:r>
            <a:r>
              <a:rPr lang="ru-RU" sz="2300" b="1">
                <a:solidFill>
                  <a:srgbClr val="334C00"/>
                </a:solidFill>
              </a:rPr>
              <a:t>ь</a:t>
            </a:r>
            <a:r>
              <a:rPr lang="uk-UA" sz="2300" b="1">
                <a:solidFill>
                  <a:srgbClr val="334C00"/>
                </a:solidFill>
              </a:rPr>
              <a:t>я, понимание их сущности, механизмов обезпечения, ответственности за  их нарушение</a:t>
            </a:r>
          </a:p>
          <a:p>
            <a:pPr marL="441325" indent="-441325">
              <a:spcBef>
                <a:spcPct val="25000"/>
              </a:spcBef>
              <a:buSzPct val="120000"/>
              <a:buFontTx/>
              <a:buBlip>
                <a:blip r:embed="rId2"/>
              </a:buBlip>
            </a:pPr>
            <a:r>
              <a:rPr lang="uk-UA" sz="2300" b="1">
                <a:solidFill>
                  <a:srgbClr val="334C00"/>
                </a:solidFill>
              </a:rPr>
              <a:t>Соблюдение прав в сфере охраны здоровья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F6A1BF-B8D9-431C-B9C0-A44FABF6AB5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C0B5E9-8F2A-4496-8DF3-D0A3D12B4797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813" y="1143000"/>
          <a:ext cx="8072437" cy="5133660"/>
        </p:xfrm>
        <a:graphic>
          <a:graphicData uri="http://schemas.openxmlformats.org/drawingml/2006/table">
            <a:tbl>
              <a:tblPr/>
              <a:tblGrid>
                <a:gridCol w="723900"/>
                <a:gridCol w="6134100"/>
                <a:gridCol w="1214437"/>
              </a:tblGrid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№п/п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L="45044" marR="45044" marT="0" marB="0" anchor="ctr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Тема практического занятия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L="45044" marR="45044" marT="0" marB="0" anchor="ctr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Количество часов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L="45044" marR="45044" marT="0" marB="0" anchor="ctr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97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    МОДУЛЬ 1 . ОБЩИЕ ВОПРОСЫ ПРАВОВОГО РЕГУЛИРОВАНИЯ ОРГАНИЗАЦИИ ОХРАНЫ ЗДОРОВЬЯ И  ОКАЗАНИЯ МЕДИКО-САНИТАРНОЙ ПОМОЩИ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L="45044" marR="45044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1.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L="45044" marR="45044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Медицинское  право и его место  в системе права и законодательства Украины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L="45044" marR="45044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L="45044" marR="45044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2.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L="45044" marR="45044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Регламентация права на жизнь  и  охрану здоровья в законодательстве  Украины  и  международном праве.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L="45044" marR="45044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L="45044" marR="45044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3.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L="45044" marR="45044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Правовые основы организации охраны здоровья. Правовое регулирование занятия медицинской  и  фармацевтической деятельностью.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L="45044" marR="45044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L="45044" marR="45044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4.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L="45044" marR="45044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Права человека  в здравоохранении. Правовой и  этический статус пациента.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L="45044" marR="45044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L="45044" marR="45044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5.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L="45044" marR="45044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Правовой  и этический статус медицинского и фармацевтического работника. Правовой статус учреждений здравоохранения разных форм собственности.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L="45044" marR="45044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L="45044" marR="45044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6.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L="45044" marR="45044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Правовые проблемы медицинского вмешательства. Информированное согласие  пациента на медицинское вмешательство.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L="45044" marR="45044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L="45044" marR="45044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7.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L="45044" marR="45044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Информация и документация в медицинской  деятельности.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L="45044" marR="45044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L="45044" marR="45044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8.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L="45044" marR="45044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Итоговый  модульный контроль.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L="45044" marR="45044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L="45044" marR="45044" marT="0" marB="0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L="45044" marR="45044" marT="0" marB="0" anchor="ctr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ВСЕГО</a:t>
                      </a:r>
                    </a:p>
                  </a:txBody>
                  <a:tcPr marL="45044" marR="45044" marT="0" marB="0" anchor="ctr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4C00"/>
                          </a:solidFill>
                          <a:effectLst/>
                          <a:latin typeface="Arial" pitchFamily="34" charset="0"/>
                        </a:rPr>
                        <a:t>16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4C00"/>
                        </a:solidFill>
                        <a:effectLst/>
                        <a:latin typeface="Arial" pitchFamily="34" charset="0"/>
                        <a:cs typeface="Tahoma" pitchFamily="34" charset="0"/>
                      </a:endParaRPr>
                    </a:p>
                  </a:txBody>
                  <a:tcPr marL="45044" marR="45044" marT="0" marB="0" anchor="ctr" horzOverflow="overflow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7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7200">
              <a:tabLst>
                <a:tab pos="5994400" algn="l"/>
              </a:tabLst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57224" y="181253"/>
            <a:ext cx="785818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ТЕМАТИЧЕСКИЙ </a:t>
            </a:r>
            <a:r>
              <a:rPr lang="uk-UA" sz="24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ПЛАН </a:t>
            </a:r>
            <a:r>
              <a:rPr lang="uk-UA" sz="24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ПРАКТИЧЕСКИХ ЗАНЯТИЙ</a:t>
            </a:r>
            <a:endParaRPr lang="uk-UA" sz="2400" b="1" dirty="0">
              <a:ln w="1905">
                <a:solidFill>
                  <a:srgbClr val="4F7600"/>
                </a:solidFill>
              </a:ln>
              <a:solidFill>
                <a:srgbClr val="4F7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77-A0EE-457D-871D-BAF783130EDE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38" y="1285875"/>
          <a:ext cx="8215372" cy="435226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71506"/>
                <a:gridCol w="4572032"/>
                <a:gridCol w="1143008"/>
                <a:gridCol w="1928826"/>
              </a:tblGrid>
              <a:tr h="4174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334C00"/>
                          </a:solidFill>
                        </a:rPr>
                        <a:t>№ </a:t>
                      </a:r>
                      <a:r>
                        <a:rPr lang="uk-UA" sz="1600" b="1" dirty="0" smtClean="0">
                          <a:solidFill>
                            <a:srgbClr val="334C00"/>
                          </a:solidFill>
                        </a:rPr>
                        <a:t>п/</a:t>
                      </a:r>
                      <a:r>
                        <a:rPr lang="uk-UA" sz="1600" b="1" dirty="0" err="1" smtClean="0">
                          <a:solidFill>
                            <a:srgbClr val="334C00"/>
                          </a:solidFill>
                        </a:rPr>
                        <a:t>п</a:t>
                      </a:r>
                      <a:endParaRPr lang="uk-UA" sz="1600" b="1" i="0" dirty="0">
                        <a:solidFill>
                          <a:srgbClr val="334C00"/>
                        </a:solidFill>
                        <a:latin typeface="Arial" pitchFamily="34" charset="0"/>
                        <a:ea typeface="Tahom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334C00"/>
                          </a:solidFill>
                        </a:rPr>
                        <a:t>ТЕМА</a:t>
                      </a:r>
                      <a:endParaRPr lang="uk-UA" sz="1600" b="1" i="0" dirty="0">
                        <a:solidFill>
                          <a:srgbClr val="334C00"/>
                        </a:solidFill>
                        <a:latin typeface="Arial" pitchFamily="34" charset="0"/>
                        <a:ea typeface="Tahom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err="1" smtClean="0">
                          <a:solidFill>
                            <a:srgbClr val="334C00"/>
                          </a:solidFill>
                        </a:rPr>
                        <a:t>Количество</a:t>
                      </a:r>
                      <a:r>
                        <a:rPr lang="uk-UA" sz="1600" b="1" dirty="0" smtClean="0">
                          <a:solidFill>
                            <a:srgbClr val="334C00"/>
                          </a:solidFill>
                        </a:rPr>
                        <a:t> </a:t>
                      </a:r>
                      <a:r>
                        <a:rPr lang="uk-UA" sz="1600" b="1" dirty="0" err="1" smtClean="0">
                          <a:solidFill>
                            <a:srgbClr val="334C00"/>
                          </a:solidFill>
                        </a:rPr>
                        <a:t>часов</a:t>
                      </a:r>
                      <a:endParaRPr lang="uk-UA" sz="1600" b="1" i="0" dirty="0">
                        <a:solidFill>
                          <a:srgbClr val="334C00"/>
                        </a:solidFill>
                        <a:latin typeface="Arial" pitchFamily="34" charset="0"/>
                        <a:ea typeface="Tahom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334C00"/>
                          </a:solidFill>
                        </a:rPr>
                        <a:t>Вид </a:t>
                      </a:r>
                      <a:r>
                        <a:rPr lang="uk-UA" sz="1600" b="1" dirty="0" err="1" smtClean="0">
                          <a:solidFill>
                            <a:srgbClr val="334C00"/>
                          </a:solidFill>
                        </a:rPr>
                        <a:t>контроля</a:t>
                      </a:r>
                      <a:endParaRPr lang="uk-UA" sz="1600" b="1" i="0" dirty="0">
                        <a:solidFill>
                          <a:srgbClr val="334C00"/>
                        </a:solidFill>
                        <a:latin typeface="Arial" pitchFamily="34" charset="0"/>
                        <a:ea typeface="Tahom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334C00"/>
                          </a:solidFill>
                        </a:rPr>
                        <a:t>1.</a:t>
                      </a:r>
                      <a:endParaRPr lang="uk-UA" sz="1600" b="1" i="0" dirty="0">
                        <a:solidFill>
                          <a:srgbClr val="334C00"/>
                        </a:solidFill>
                        <a:latin typeface="Arial" pitchFamily="34" charset="0"/>
                        <a:ea typeface="Tahom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334C00"/>
                          </a:solidFill>
                        </a:rPr>
                        <a:t>Підготовка до практичних занять – ознайомлення з літературними джерелами, нормативно-правовими актами, зразками документів юридичного характеру, вирішення ситуаційних завдань.</a:t>
                      </a:r>
                      <a:endParaRPr lang="uk-UA" sz="1600" b="1" i="0" dirty="0">
                        <a:solidFill>
                          <a:srgbClr val="334C00"/>
                        </a:solidFill>
                        <a:latin typeface="Arial" pitchFamily="34" charset="0"/>
                        <a:ea typeface="Tahom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600" b="1">
                        <a:solidFill>
                          <a:srgbClr val="334C00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334C00"/>
                          </a:solidFill>
                        </a:rPr>
                        <a:t>12</a:t>
                      </a:r>
                      <a:endParaRPr lang="uk-UA" sz="1600" b="1" i="0">
                        <a:solidFill>
                          <a:srgbClr val="334C00"/>
                        </a:solidFill>
                        <a:latin typeface="Arial" pitchFamily="34" charset="0"/>
                        <a:ea typeface="Tahom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err="1" smtClean="0">
                          <a:solidFill>
                            <a:srgbClr val="334C00"/>
                          </a:solidFill>
                        </a:rPr>
                        <a:t>Текущий</a:t>
                      </a:r>
                      <a:r>
                        <a:rPr lang="uk-UA" sz="1600" b="1" dirty="0" smtClean="0">
                          <a:solidFill>
                            <a:srgbClr val="334C00"/>
                          </a:solidFill>
                        </a:rPr>
                        <a:t> контроль </a:t>
                      </a:r>
                      <a:r>
                        <a:rPr lang="uk-UA" sz="1600" b="1" dirty="0">
                          <a:solidFill>
                            <a:srgbClr val="334C00"/>
                          </a:solidFill>
                        </a:rPr>
                        <a:t>на </a:t>
                      </a:r>
                      <a:r>
                        <a:rPr lang="uk-UA" sz="1600" b="1" dirty="0" err="1" smtClean="0">
                          <a:solidFill>
                            <a:srgbClr val="334C00"/>
                          </a:solidFill>
                        </a:rPr>
                        <a:t>практических</a:t>
                      </a:r>
                      <a:r>
                        <a:rPr lang="uk-UA" sz="1600" b="1" dirty="0" smtClean="0">
                          <a:solidFill>
                            <a:srgbClr val="334C00"/>
                          </a:solidFill>
                        </a:rPr>
                        <a:t> </a:t>
                      </a:r>
                      <a:r>
                        <a:rPr lang="uk-UA" sz="1600" b="1" dirty="0" err="1" smtClean="0">
                          <a:solidFill>
                            <a:srgbClr val="334C00"/>
                          </a:solidFill>
                        </a:rPr>
                        <a:t>занятиях</a:t>
                      </a:r>
                      <a:endParaRPr lang="uk-UA" sz="1600" b="1" i="0" dirty="0">
                        <a:solidFill>
                          <a:srgbClr val="334C00"/>
                        </a:solidFill>
                        <a:latin typeface="Arial" pitchFamily="34" charset="0"/>
                        <a:ea typeface="Tahom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9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334C00"/>
                          </a:solidFill>
                        </a:rPr>
                        <a:t>2</a:t>
                      </a:r>
                      <a:endParaRPr lang="uk-UA" sz="1600" b="1" i="0">
                        <a:solidFill>
                          <a:srgbClr val="334C00"/>
                        </a:solidFill>
                        <a:latin typeface="Arial" pitchFamily="34" charset="0"/>
                        <a:ea typeface="Tahom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600" b="1" dirty="0" err="1" smtClean="0">
                          <a:solidFill>
                            <a:srgbClr val="334C00"/>
                          </a:solidFill>
                        </a:rPr>
                        <a:t>Выполнение</a:t>
                      </a:r>
                      <a:r>
                        <a:rPr lang="uk-UA" sz="1600" b="1" dirty="0" smtClean="0">
                          <a:solidFill>
                            <a:srgbClr val="334C00"/>
                          </a:solidFill>
                        </a:rPr>
                        <a:t> </a:t>
                      </a:r>
                      <a:r>
                        <a:rPr lang="uk-UA" sz="1600" b="1" dirty="0" err="1" smtClean="0">
                          <a:solidFill>
                            <a:srgbClr val="334C00"/>
                          </a:solidFill>
                        </a:rPr>
                        <a:t>домашнего</a:t>
                      </a:r>
                      <a:r>
                        <a:rPr lang="uk-UA" sz="1600" b="1" dirty="0" smtClean="0">
                          <a:solidFill>
                            <a:srgbClr val="334C00"/>
                          </a:solidFill>
                        </a:rPr>
                        <a:t> </a:t>
                      </a:r>
                      <a:r>
                        <a:rPr lang="uk-UA" sz="1600" b="1" dirty="0" err="1" smtClean="0">
                          <a:solidFill>
                            <a:srgbClr val="334C00"/>
                          </a:solidFill>
                        </a:rPr>
                        <a:t>задания</a:t>
                      </a:r>
                      <a:r>
                        <a:rPr lang="uk-UA" sz="1600" b="1" dirty="0" smtClean="0">
                          <a:solidFill>
                            <a:srgbClr val="334C00"/>
                          </a:solidFill>
                        </a:rPr>
                        <a:t> </a:t>
                      </a:r>
                      <a:r>
                        <a:rPr lang="uk-UA" sz="1600" b="1" dirty="0">
                          <a:solidFill>
                            <a:srgbClr val="334C00"/>
                          </a:solidFill>
                        </a:rPr>
                        <a:t>– </a:t>
                      </a:r>
                      <a:r>
                        <a:rPr lang="uk-UA" sz="1600" b="1" dirty="0" err="1" smtClean="0">
                          <a:solidFill>
                            <a:srgbClr val="334C00"/>
                          </a:solidFill>
                        </a:rPr>
                        <a:t>подготовка</a:t>
                      </a:r>
                      <a:r>
                        <a:rPr lang="uk-UA" sz="1600" b="1" dirty="0" smtClean="0">
                          <a:solidFill>
                            <a:srgbClr val="334C00"/>
                          </a:solidFill>
                        </a:rPr>
                        <a:t> </a:t>
                      </a:r>
                      <a:r>
                        <a:rPr lang="uk-UA" sz="1600" b="1" dirty="0" err="1" smtClean="0">
                          <a:solidFill>
                            <a:srgbClr val="334C00"/>
                          </a:solidFill>
                        </a:rPr>
                        <a:t>проекта</a:t>
                      </a:r>
                      <a:r>
                        <a:rPr lang="uk-UA" sz="1600" b="1" dirty="0" smtClean="0">
                          <a:solidFill>
                            <a:srgbClr val="334C00"/>
                          </a:solidFill>
                        </a:rPr>
                        <a:t> </a:t>
                      </a:r>
                      <a:r>
                        <a:rPr lang="uk-UA" sz="1600" b="1" dirty="0" err="1" smtClean="0">
                          <a:solidFill>
                            <a:srgbClr val="334C00"/>
                          </a:solidFill>
                        </a:rPr>
                        <a:t>информованного</a:t>
                      </a:r>
                      <a:r>
                        <a:rPr lang="uk-UA" sz="1600" b="1" dirty="0" smtClean="0">
                          <a:solidFill>
                            <a:srgbClr val="334C00"/>
                          </a:solidFill>
                        </a:rPr>
                        <a:t> </a:t>
                      </a:r>
                      <a:r>
                        <a:rPr lang="uk-UA" sz="1600" b="1" dirty="0" err="1" smtClean="0">
                          <a:solidFill>
                            <a:srgbClr val="334C00"/>
                          </a:solidFill>
                        </a:rPr>
                        <a:t>согласия</a:t>
                      </a:r>
                      <a:r>
                        <a:rPr lang="uk-UA" sz="1600" b="1" dirty="0" smtClean="0">
                          <a:solidFill>
                            <a:srgbClr val="334C00"/>
                          </a:solidFill>
                        </a:rPr>
                        <a:t> </a:t>
                      </a:r>
                      <a:r>
                        <a:rPr lang="uk-UA" sz="1600" b="1" dirty="0" err="1" smtClean="0">
                          <a:solidFill>
                            <a:srgbClr val="334C00"/>
                          </a:solidFill>
                        </a:rPr>
                        <a:t>пациента</a:t>
                      </a:r>
                      <a:r>
                        <a:rPr lang="uk-UA" sz="1600" b="1" dirty="0" smtClean="0">
                          <a:solidFill>
                            <a:srgbClr val="334C00"/>
                          </a:solidFill>
                        </a:rPr>
                        <a:t> </a:t>
                      </a:r>
                      <a:r>
                        <a:rPr lang="uk-UA" sz="1600" b="1" dirty="0">
                          <a:solidFill>
                            <a:srgbClr val="334C00"/>
                          </a:solidFill>
                        </a:rPr>
                        <a:t>на </a:t>
                      </a:r>
                      <a:r>
                        <a:rPr lang="uk-UA" sz="1600" b="1" dirty="0" err="1" smtClean="0">
                          <a:solidFill>
                            <a:srgbClr val="334C00"/>
                          </a:solidFill>
                        </a:rPr>
                        <a:t>медицинское</a:t>
                      </a:r>
                      <a:r>
                        <a:rPr lang="uk-UA" sz="1600" b="1" dirty="0" smtClean="0">
                          <a:solidFill>
                            <a:srgbClr val="334C00"/>
                          </a:solidFill>
                        </a:rPr>
                        <a:t> </a:t>
                      </a:r>
                      <a:r>
                        <a:rPr lang="uk-UA" sz="1600" b="1" dirty="0" err="1" smtClean="0">
                          <a:solidFill>
                            <a:srgbClr val="334C00"/>
                          </a:solidFill>
                        </a:rPr>
                        <a:t>вмешательство</a:t>
                      </a:r>
                      <a:endParaRPr lang="uk-UA" sz="1600" b="1" i="0" dirty="0">
                        <a:solidFill>
                          <a:srgbClr val="334C00"/>
                        </a:solidFill>
                        <a:latin typeface="Arial" pitchFamily="34" charset="0"/>
                        <a:ea typeface="Tahom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334C00"/>
                          </a:solidFill>
                        </a:rPr>
                        <a:t>2</a:t>
                      </a:r>
                      <a:endParaRPr lang="uk-UA" sz="1600" b="1" i="0">
                        <a:solidFill>
                          <a:srgbClr val="334C00"/>
                        </a:solidFill>
                        <a:latin typeface="Arial" pitchFamily="34" charset="0"/>
                        <a:ea typeface="Tahom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err="1" smtClean="0">
                          <a:solidFill>
                            <a:srgbClr val="334C00"/>
                          </a:solidFill>
                        </a:rPr>
                        <a:t>Текущий</a:t>
                      </a:r>
                      <a:r>
                        <a:rPr lang="uk-UA" sz="1600" b="1" dirty="0" smtClean="0">
                          <a:solidFill>
                            <a:srgbClr val="334C00"/>
                          </a:solidFill>
                        </a:rPr>
                        <a:t>  </a:t>
                      </a:r>
                      <a:r>
                        <a:rPr lang="uk-UA" sz="1600" b="1" dirty="0">
                          <a:solidFill>
                            <a:srgbClr val="334C00"/>
                          </a:solidFill>
                        </a:rPr>
                        <a:t>контроль: </a:t>
                      </a:r>
                      <a:r>
                        <a:rPr lang="uk-UA" sz="1600" b="1" dirty="0" err="1" smtClean="0">
                          <a:solidFill>
                            <a:srgbClr val="334C00"/>
                          </a:solidFill>
                        </a:rPr>
                        <a:t>проверка</a:t>
                      </a:r>
                      <a:r>
                        <a:rPr lang="uk-UA" sz="1600" b="1" dirty="0" smtClean="0">
                          <a:solidFill>
                            <a:srgbClr val="334C00"/>
                          </a:solidFill>
                        </a:rPr>
                        <a:t> </a:t>
                      </a:r>
                      <a:r>
                        <a:rPr lang="uk-UA" sz="1600" b="1" dirty="0" err="1" smtClean="0">
                          <a:solidFill>
                            <a:srgbClr val="334C00"/>
                          </a:solidFill>
                        </a:rPr>
                        <a:t>проекта</a:t>
                      </a:r>
                      <a:r>
                        <a:rPr lang="uk-UA" sz="1600" b="1" dirty="0" smtClean="0">
                          <a:solidFill>
                            <a:srgbClr val="334C00"/>
                          </a:solidFill>
                        </a:rPr>
                        <a:t> </a:t>
                      </a:r>
                      <a:r>
                        <a:rPr lang="uk-UA" sz="1600" b="1" dirty="0">
                          <a:solidFill>
                            <a:srgbClr val="334C00"/>
                          </a:solidFill>
                        </a:rPr>
                        <a:t>документа</a:t>
                      </a:r>
                      <a:endParaRPr lang="uk-UA" sz="1600" b="1" i="0" dirty="0">
                        <a:solidFill>
                          <a:srgbClr val="334C00"/>
                        </a:solidFill>
                        <a:latin typeface="Arial" pitchFamily="34" charset="0"/>
                        <a:ea typeface="Tahom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600" b="1" i="0">
                        <a:solidFill>
                          <a:srgbClr val="334C00"/>
                        </a:solidFill>
                        <a:latin typeface="Arial" pitchFamily="34" charset="0"/>
                        <a:ea typeface="Tahom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b="1" i="0" dirty="0" err="1" smtClean="0">
                          <a:solidFill>
                            <a:srgbClr val="334C00"/>
                          </a:solidFill>
                          <a:latin typeface="Arial" pitchFamily="34" charset="0"/>
                          <a:ea typeface="Tahoma"/>
                          <a:cs typeface="Arial" pitchFamily="34" charset="0"/>
                        </a:rPr>
                        <a:t>Всего</a:t>
                      </a:r>
                      <a:endParaRPr lang="uk-UA" sz="1600" b="1" i="0" dirty="0">
                        <a:solidFill>
                          <a:srgbClr val="334C00"/>
                        </a:solidFill>
                        <a:latin typeface="Arial" pitchFamily="34" charset="0"/>
                        <a:ea typeface="Tahom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334C00"/>
                          </a:solidFill>
                        </a:rPr>
                        <a:t>14</a:t>
                      </a:r>
                      <a:endParaRPr lang="uk-UA" sz="1600" b="1" i="0">
                        <a:solidFill>
                          <a:srgbClr val="334C00"/>
                        </a:solidFill>
                        <a:latin typeface="Arial" pitchFamily="34" charset="0"/>
                        <a:ea typeface="Tahom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600" b="1" i="0" dirty="0">
                        <a:solidFill>
                          <a:srgbClr val="334C00"/>
                        </a:solidFill>
                        <a:latin typeface="Arial" pitchFamily="34" charset="0"/>
                        <a:ea typeface="Tahom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5786" y="26235"/>
            <a:ext cx="807249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ВИДЫ САМОСТОЯТЕЛЬНОЙ  РАБОТЫ СТУДЕНТОВ </a:t>
            </a:r>
            <a:endParaRPr lang="uk-UA" sz="2400" b="1" dirty="0">
              <a:ln w="1905">
                <a:solidFill>
                  <a:srgbClr val="4F7600"/>
                </a:solidFill>
              </a:ln>
              <a:solidFill>
                <a:srgbClr val="4F7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И </a:t>
            </a:r>
            <a:r>
              <a:rPr lang="uk-UA" sz="2400" b="1" dirty="0" err="1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ЕЕ</a:t>
            </a:r>
            <a:r>
              <a:rPr lang="uk-UA" sz="24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 </a:t>
            </a:r>
            <a:r>
              <a:rPr lang="uk-UA" sz="24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КОНТРОЛЬ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21D8D-2209-46FC-804C-1D8BC2185CD0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57224" y="0"/>
            <a:ext cx="8072494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ОРИЕНТИРОВОЧНЫЕ ВОПРОСЫ </a:t>
            </a:r>
            <a:r>
              <a:rPr lang="uk-UA" sz="20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ДЛЯ </a:t>
            </a:r>
            <a:r>
              <a:rPr lang="uk-UA" sz="20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ПОДГОТОВКИ СТУДЕНТОВ </a:t>
            </a:r>
            <a:endParaRPr lang="uk-UA" sz="2000" b="1" dirty="0">
              <a:ln w="1905">
                <a:solidFill>
                  <a:srgbClr val="4F7600"/>
                </a:solidFill>
              </a:ln>
              <a:solidFill>
                <a:srgbClr val="4F7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 ИТОГОВОМУ  МОДУЛЬНОМУ  </a:t>
            </a:r>
            <a:r>
              <a:rPr lang="uk-UA" sz="20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КОНТРОЛЮ</a:t>
            </a:r>
            <a:endParaRPr lang="uk-UA" sz="20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813" y="1143000"/>
            <a:ext cx="8215312" cy="4600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334C00"/>
                </a:solidFill>
                <a:latin typeface="+mn-lt"/>
              </a:rPr>
              <a:t>СОДЕРЖАТЕЛЬНЫЙ </a:t>
            </a:r>
            <a:r>
              <a:rPr lang="uk-UA" b="1" dirty="0">
                <a:solidFill>
                  <a:srgbClr val="334C00"/>
                </a:solidFill>
                <a:latin typeface="+mn-lt"/>
              </a:rPr>
              <a:t>МОДУЛЬ 2.</a:t>
            </a:r>
            <a:endParaRPr lang="uk-UA" dirty="0">
              <a:solidFill>
                <a:srgbClr val="334C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334C00"/>
                </a:solidFill>
                <a:latin typeface="+mn-lt"/>
              </a:rPr>
              <a:t>РЕГЛАМЕНТАЦИЯ </a:t>
            </a:r>
            <a:r>
              <a:rPr lang="uk-UA" b="1" dirty="0">
                <a:solidFill>
                  <a:srgbClr val="334C00"/>
                </a:solidFill>
                <a:latin typeface="+mn-lt"/>
              </a:rPr>
              <a:t>ПРАВА НА </a:t>
            </a:r>
            <a:r>
              <a:rPr lang="uk-UA" b="1" dirty="0">
                <a:solidFill>
                  <a:srgbClr val="334C00"/>
                </a:solidFill>
                <a:latin typeface="+mn-lt"/>
              </a:rPr>
              <a:t>ЖИЗНЬ И ОХРАНУ ЗДОРОВЬЯ В ЗАКОНОДАТЕЛЬСТВЕ УКРАИНЫ И МЕЖДУНАРОДНОМ ПРАВЕ.</a:t>
            </a:r>
            <a:endParaRPr lang="uk-UA" dirty="0">
              <a:solidFill>
                <a:srgbClr val="334C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334C00"/>
                </a:solidFill>
                <a:latin typeface="+mn-lt"/>
              </a:rPr>
              <a:t>	</a:t>
            </a:r>
          </a:p>
          <a:p>
            <a:pPr marL="263525" indent="-263525" fontAlgn="auto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uk-UA" sz="1400" b="1" dirty="0">
                <a:solidFill>
                  <a:srgbClr val="334C00"/>
                </a:solidFill>
                <a:latin typeface="+mn-lt"/>
              </a:rPr>
              <a:t>КОНСТИТУЦИОННОЕ ОБЕСПЕЧЕНИЕ  </a:t>
            </a:r>
            <a:r>
              <a:rPr lang="uk-UA" sz="1400" b="1" dirty="0">
                <a:solidFill>
                  <a:srgbClr val="334C00"/>
                </a:solidFill>
                <a:latin typeface="+mn-lt"/>
              </a:rPr>
              <a:t>ПРАВА </a:t>
            </a:r>
            <a:r>
              <a:rPr lang="uk-UA" sz="1400" b="1" dirty="0">
                <a:solidFill>
                  <a:srgbClr val="334C00"/>
                </a:solidFill>
                <a:latin typeface="+mn-lt"/>
              </a:rPr>
              <a:t>ЧЕЛОВЕКА  </a:t>
            </a:r>
            <a:r>
              <a:rPr lang="uk-UA" sz="1400" b="1" dirty="0">
                <a:solidFill>
                  <a:srgbClr val="334C00"/>
                </a:solidFill>
                <a:latin typeface="+mn-lt"/>
              </a:rPr>
              <a:t>НА </a:t>
            </a:r>
            <a:r>
              <a:rPr lang="uk-UA" sz="1400" b="1" dirty="0">
                <a:solidFill>
                  <a:srgbClr val="334C00"/>
                </a:solidFill>
                <a:latin typeface="+mn-lt"/>
              </a:rPr>
              <a:t>ЖИЗНЬ  И </a:t>
            </a:r>
            <a:r>
              <a:rPr lang="uk-UA" sz="1400" b="1" dirty="0">
                <a:solidFill>
                  <a:srgbClr val="334C00"/>
                </a:solidFill>
                <a:latin typeface="+mn-lt"/>
              </a:rPr>
              <a:t>ПРАВА НА </a:t>
            </a:r>
            <a:r>
              <a:rPr lang="uk-UA" sz="1400" b="1" dirty="0">
                <a:solidFill>
                  <a:srgbClr val="334C00"/>
                </a:solidFill>
                <a:latin typeface="+mn-lt"/>
              </a:rPr>
              <a:t>ОХРАНУ ЗДОРОВЬЯ </a:t>
            </a:r>
            <a:r>
              <a:rPr lang="uk-UA" sz="1400" b="1" dirty="0">
                <a:solidFill>
                  <a:srgbClr val="334C00"/>
                </a:solidFill>
                <a:latin typeface="+mn-lt"/>
              </a:rPr>
              <a:t>В </a:t>
            </a:r>
            <a:r>
              <a:rPr lang="uk-UA" sz="1400" b="1" dirty="0">
                <a:solidFill>
                  <a:srgbClr val="334C00"/>
                </a:solidFill>
                <a:latin typeface="+mn-lt"/>
              </a:rPr>
              <a:t>УКРАИНЕ. </a:t>
            </a:r>
            <a:endParaRPr lang="uk-UA" sz="1400" b="1" dirty="0">
              <a:solidFill>
                <a:srgbClr val="334C00"/>
              </a:solidFill>
              <a:latin typeface="+mn-lt"/>
            </a:endParaRPr>
          </a:p>
          <a:p>
            <a:pPr marL="263525" indent="-263525" fontAlgn="auto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uk-UA" sz="1400" b="1" dirty="0">
                <a:solidFill>
                  <a:srgbClr val="334C00"/>
                </a:solidFill>
                <a:latin typeface="+mn-lt"/>
              </a:rPr>
              <a:t>СОДЕРЖАНИЕ ПРАВА ЧЕЛОВЕКА НА ЖИЗНЬ.</a:t>
            </a:r>
            <a:endParaRPr lang="uk-UA" sz="1400" b="1" dirty="0">
              <a:solidFill>
                <a:srgbClr val="334C00"/>
              </a:solidFill>
              <a:latin typeface="+mn-lt"/>
            </a:endParaRPr>
          </a:p>
          <a:p>
            <a:pPr marL="263525" indent="-263525" fontAlgn="auto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uk-UA" sz="1400" b="1" dirty="0">
                <a:solidFill>
                  <a:srgbClr val="334C00"/>
                </a:solidFill>
              </a:rPr>
              <a:t>СОДЕРЖАНИЕ ПРАВА ЧЕЛОВЕКА </a:t>
            </a:r>
            <a:r>
              <a:rPr lang="uk-UA" sz="1400" b="1" dirty="0">
                <a:solidFill>
                  <a:srgbClr val="334C00"/>
                </a:solidFill>
                <a:latin typeface="+mn-lt"/>
              </a:rPr>
              <a:t>НА ОХРАНУ ЗДОРОВЬЯ</a:t>
            </a:r>
            <a:r>
              <a:rPr lang="uk-UA" sz="1400" b="1" dirty="0">
                <a:solidFill>
                  <a:srgbClr val="334C00"/>
                </a:solidFill>
                <a:latin typeface="+mn-lt"/>
              </a:rPr>
              <a:t>.</a:t>
            </a:r>
          </a:p>
          <a:p>
            <a:pPr marL="263525" indent="-263525" fontAlgn="auto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uk-UA" sz="1400" b="1" dirty="0">
                <a:solidFill>
                  <a:srgbClr val="334C00"/>
                </a:solidFill>
              </a:rPr>
              <a:t>СОДЕРЖАНИЕ ПРАВА ЧЕЛОВЕКА </a:t>
            </a:r>
            <a:r>
              <a:rPr lang="uk-UA" sz="1400" b="1" dirty="0">
                <a:solidFill>
                  <a:srgbClr val="334C00"/>
                </a:solidFill>
                <a:latin typeface="+mn-lt"/>
              </a:rPr>
              <a:t>НА МЕДИЦИНСКУЮ ПОМОЩЬ.</a:t>
            </a:r>
            <a:endParaRPr lang="uk-UA" sz="1400" b="1" dirty="0">
              <a:solidFill>
                <a:srgbClr val="334C00"/>
              </a:solidFill>
              <a:latin typeface="+mn-lt"/>
            </a:endParaRPr>
          </a:p>
          <a:p>
            <a:pPr marL="263525" indent="-263525" fontAlgn="auto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uk-UA" sz="1400" b="1" dirty="0">
                <a:solidFill>
                  <a:srgbClr val="334C00"/>
                </a:solidFill>
                <a:latin typeface="+mn-lt"/>
              </a:rPr>
              <a:t>ОПРЕДЕЛЕНИЕ МОМЕНТАНАЧАЛА ЖИЗНИ ЧЕЛОВЕКА. </a:t>
            </a:r>
            <a:endParaRPr lang="uk-UA" sz="1400" b="1" dirty="0">
              <a:solidFill>
                <a:srgbClr val="334C00"/>
              </a:solidFill>
              <a:latin typeface="+mn-lt"/>
            </a:endParaRPr>
          </a:p>
          <a:p>
            <a:pPr marL="263525" indent="-263525" fontAlgn="auto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uk-UA" sz="1400" b="1" dirty="0">
                <a:solidFill>
                  <a:srgbClr val="334C00"/>
                </a:solidFill>
              </a:rPr>
              <a:t>ОПРЕДЕЛЕНИЕ МОМЕНТА </a:t>
            </a:r>
            <a:r>
              <a:rPr lang="uk-UA" sz="1400" b="1" dirty="0">
                <a:solidFill>
                  <a:srgbClr val="334C00"/>
                </a:solidFill>
                <a:latin typeface="+mn-lt"/>
              </a:rPr>
              <a:t>СМЕРТИ ЧЕЛОВЕКА.</a:t>
            </a:r>
          </a:p>
          <a:p>
            <a:pPr marL="263525" indent="-263525" fontAlgn="auto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uk-UA" sz="1400" b="1" dirty="0">
                <a:solidFill>
                  <a:srgbClr val="334C00"/>
                </a:solidFill>
                <a:latin typeface="+mn-lt"/>
              </a:rPr>
              <a:t>ОКАЗАНИЕ  МЕДИЦИНСКОЙ ПОМОЩИ БОЛЬНОМУ  В КРИТИЧЕСКОМ  ДЛЯ ЖИЗНИ СОСТОЯНИИ.</a:t>
            </a:r>
          </a:p>
          <a:p>
            <a:pPr marL="263525" indent="-263525" fontAlgn="auto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uk-UA" sz="1400" b="1" dirty="0">
                <a:solidFill>
                  <a:srgbClr val="334C00"/>
                </a:solidFill>
                <a:latin typeface="+mn-lt"/>
              </a:rPr>
              <a:t>ЭВТАНАЗИЯ И </a:t>
            </a:r>
            <a:r>
              <a:rPr lang="uk-UA" sz="1400" b="1" dirty="0" err="1">
                <a:solidFill>
                  <a:srgbClr val="334C00"/>
                </a:solidFill>
                <a:latin typeface="+mn-lt"/>
              </a:rPr>
              <a:t>ЕЕ</a:t>
            </a:r>
            <a:r>
              <a:rPr lang="uk-UA" sz="1400" b="1" dirty="0">
                <a:solidFill>
                  <a:srgbClr val="334C00"/>
                </a:solidFill>
                <a:latin typeface="+mn-lt"/>
              </a:rPr>
              <a:t>  </a:t>
            </a:r>
            <a:r>
              <a:rPr lang="uk-UA" sz="1400" b="1" dirty="0">
                <a:solidFill>
                  <a:srgbClr val="334C00"/>
                </a:solidFill>
                <a:latin typeface="+mn-lt"/>
              </a:rPr>
              <a:t>ВИДИ. </a:t>
            </a:r>
            <a:r>
              <a:rPr lang="uk-UA" sz="1400" b="1" dirty="0">
                <a:solidFill>
                  <a:srgbClr val="334C00"/>
                </a:solidFill>
                <a:latin typeface="+mn-lt"/>
              </a:rPr>
              <a:t>ЗАПРЕТ ЭВТАНАЗИИ </a:t>
            </a:r>
            <a:r>
              <a:rPr lang="uk-UA" sz="1400" b="1" dirty="0">
                <a:solidFill>
                  <a:srgbClr val="334C00"/>
                </a:solidFill>
                <a:latin typeface="+mn-lt"/>
              </a:rPr>
              <a:t>В </a:t>
            </a:r>
            <a:r>
              <a:rPr lang="uk-UA" sz="1400" b="1" dirty="0">
                <a:solidFill>
                  <a:srgbClr val="334C00"/>
                </a:solidFill>
                <a:latin typeface="+mn-lt"/>
              </a:rPr>
              <a:t>УКРАИНЕ.</a:t>
            </a:r>
            <a:r>
              <a:rPr lang="uk-UA" sz="1400" b="1" dirty="0">
                <a:solidFill>
                  <a:srgbClr val="334C00"/>
                </a:solidFill>
                <a:latin typeface="+mn-lt"/>
              </a:rPr>
              <a:t>	</a:t>
            </a:r>
          </a:p>
          <a:p>
            <a:pPr marL="263525" indent="-263525" fontAlgn="auto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uk-UA" sz="1400" b="1" dirty="0">
                <a:solidFill>
                  <a:srgbClr val="334C00"/>
                </a:solidFill>
                <a:latin typeface="+mn-lt"/>
              </a:rPr>
              <a:t>МЕЖДУНАРОДНО-ПРАВОВОЕ ОБЕЗПЕЧЕНИЕ ПРАВА</a:t>
            </a:r>
            <a:r>
              <a:rPr lang="uk-UA" b="1" dirty="0">
                <a:solidFill>
                  <a:srgbClr val="334C00"/>
                </a:solidFill>
              </a:rPr>
              <a:t> </a:t>
            </a:r>
            <a:r>
              <a:rPr lang="uk-UA" sz="1400" b="1" dirty="0">
                <a:solidFill>
                  <a:srgbClr val="334C00"/>
                </a:solidFill>
              </a:rPr>
              <a:t>ЧЕЛОВЕКА  НА ЖИЗНЬ  И ПРАВА НА ОХРАНУ </a:t>
            </a:r>
            <a:r>
              <a:rPr lang="uk-UA" sz="1400" b="1" dirty="0">
                <a:solidFill>
                  <a:srgbClr val="334C00"/>
                </a:solidFill>
              </a:rPr>
              <a:t>ЗДОРОВЬЯ. </a:t>
            </a:r>
            <a:endParaRPr lang="uk-UA" sz="1400" dirty="0">
              <a:solidFill>
                <a:srgbClr val="334C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720725" y="44450"/>
            <a:ext cx="8604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24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ТРЕБОВАНИЯ К ЗНАНИЯМ </a:t>
            </a:r>
            <a:r>
              <a:rPr lang="uk-UA" sz="24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СТУДЕНТА ПО </a:t>
            </a:r>
            <a:r>
              <a:rPr lang="uk-UA" sz="24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ОКОНЧАНИЮ ИЗУЧЕНИЯ  КУРСА </a:t>
            </a:r>
            <a:r>
              <a:rPr lang="uk-UA" sz="24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“</a:t>
            </a:r>
            <a:r>
              <a:rPr lang="uk-UA" sz="24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МЕДИЦИНСКОЕ  </a:t>
            </a:r>
            <a:r>
              <a:rPr lang="uk-UA" sz="24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ПРАВО”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642938" y="785813"/>
            <a:ext cx="8215312" cy="551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334C00"/>
                </a:solidFill>
                <a:latin typeface="+mn-lt"/>
              </a:rPr>
              <a:t>СТУДЕНТ </a:t>
            </a:r>
            <a:r>
              <a:rPr lang="uk-UA" sz="1600" b="1" dirty="0">
                <a:solidFill>
                  <a:srgbClr val="334C00"/>
                </a:solidFill>
                <a:latin typeface="+mn-lt"/>
              </a:rPr>
              <a:t>ДОЛЖЕН  ЗНАТЬ:</a:t>
            </a:r>
            <a:endParaRPr lang="uk-UA" sz="1600" b="1" dirty="0">
              <a:solidFill>
                <a:srgbClr val="334C00"/>
              </a:solidFill>
              <a:latin typeface="+mn-lt"/>
            </a:endParaRPr>
          </a:p>
          <a:p>
            <a:pPr marL="263525" indent="-263525" fontAlgn="auto">
              <a:spcBef>
                <a:spcPts val="4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uk-UA" sz="1200" b="1" dirty="0">
                <a:solidFill>
                  <a:srgbClr val="334C00"/>
                </a:solidFill>
                <a:latin typeface="+mn-lt"/>
              </a:rPr>
              <a:t>ОСНОВНЫЕ ПОНЯТИЯ ПРАВОВЕДЕНИЯ  И МЕДИЦИНСКОГО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ПРАВА</a:t>
            </a:r>
          </a:p>
          <a:p>
            <a:pPr marL="263525" indent="-263525" fontAlgn="auto">
              <a:spcBef>
                <a:spcPts val="4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uk-UA" sz="1200" b="1" dirty="0">
                <a:solidFill>
                  <a:srgbClr val="334C00"/>
                </a:solidFill>
                <a:latin typeface="+mn-lt"/>
              </a:rPr>
              <a:t>ВЗГЛЯДЫ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НА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ПРАВОВУЮ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ПРИРОДУ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МЕДИЦИНСКОГО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ПРАВА,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ОСОБЕННОСТИ МЕДИЦИНСКОГО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ПРАВА</a:t>
            </a:r>
          </a:p>
          <a:p>
            <a:pPr marL="263525" indent="-263525" fontAlgn="auto">
              <a:spcBef>
                <a:spcPts val="4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uk-UA" sz="1200" b="1" dirty="0">
                <a:solidFill>
                  <a:srgbClr val="334C00"/>
                </a:solidFill>
                <a:latin typeface="+mn-lt"/>
              </a:rPr>
              <a:t>СООТНОШЕНИЕ И ПРИНЦИПЫ ВЗАИМОДЕЙСТВИЯ МЕДИЦИНСКОГО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ПРАВА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 С ДРУГИМИ ОТРАСЛЯМИ ЧЕЛОВЕЧЕСКОЙ ЖИЗНЕДЕЯТЕЛЬНОСТИ 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(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БИОЭТИКОЙ, В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Т.Ч.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МЕДИЦИНСКОЙ  ЭТИКОЙ И ДЕОНТОЛОГИЕЙ и др.)</a:t>
            </a:r>
            <a:endParaRPr lang="uk-UA" sz="1200" b="1" dirty="0">
              <a:solidFill>
                <a:srgbClr val="334C00"/>
              </a:solidFill>
              <a:latin typeface="+mn-lt"/>
            </a:endParaRPr>
          </a:p>
          <a:p>
            <a:pPr marL="263525" indent="-263525" fontAlgn="auto">
              <a:spcBef>
                <a:spcPts val="4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uk-UA" sz="1200" b="1" dirty="0">
                <a:solidFill>
                  <a:srgbClr val="334C00"/>
                </a:solidFill>
                <a:latin typeface="+mn-lt"/>
              </a:rPr>
              <a:t>МЕЖДУНАРОДНО-ПРАВОВЫЕ АКТЫ  И ДЕЙСТВУЮЩЕЕ  ЗАКОНОДАТЕЛЬСТВО УКРАИНЫ, РЕГУЛИРУЮЩЕЕ ОРГАНІЗАЦИЮ ЗДРАВООХРАНЕНИЯ  И ОСУЩЕСТВЛЕНИЕ  МЕДИЦИНСКОЙ  ДЕЯТЕЛЬНОСТИ</a:t>
            </a:r>
            <a:endParaRPr lang="uk-UA" sz="1200" b="1" dirty="0">
              <a:solidFill>
                <a:srgbClr val="334C00"/>
              </a:solidFill>
              <a:latin typeface="+mn-lt"/>
            </a:endParaRPr>
          </a:p>
          <a:p>
            <a:pPr marL="263525" indent="-263525" fontAlgn="auto">
              <a:spcBef>
                <a:spcPts val="4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uk-UA" sz="1200" b="1" dirty="0">
                <a:solidFill>
                  <a:srgbClr val="334C00"/>
                </a:solidFill>
                <a:latin typeface="+mn-lt"/>
              </a:rPr>
              <a:t>ПЕРСПЕКТИВЫ УСОВЕРШЕНСТВОВАНИЯ ЗАКОНОДАТЕЛЬСТВА УКРАИНЫ, РЕГУЛИРУЮЩЕГО ОРГАНІЗАЦИЮ ЗДРАВООХРАНЕНИЯ И ОСУЩЕСТВЛЕНИЕ МЕДИЦИНСКОЙ ДЕЯТЕЛЬНОСТИ </a:t>
            </a:r>
            <a:endParaRPr lang="uk-UA" sz="1200" b="1" dirty="0">
              <a:solidFill>
                <a:srgbClr val="334C00"/>
              </a:solidFill>
              <a:latin typeface="+mn-lt"/>
            </a:endParaRPr>
          </a:p>
          <a:p>
            <a:pPr marL="263525" indent="-263525" fontAlgn="auto">
              <a:spcBef>
                <a:spcPts val="4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uk-UA" sz="1200" b="1" dirty="0">
                <a:solidFill>
                  <a:srgbClr val="334C00"/>
                </a:solidFill>
                <a:latin typeface="+mn-lt"/>
              </a:rPr>
              <a:t>ОСНОВНЫЕ  ПРОБЛЕМЫ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ПРАКТИКИ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ПРИМЕНЕНИЯ ЗАКОНОДАТЕЛЬСТВА УКРАИНЫ,</a:t>
            </a:r>
            <a:r>
              <a:rPr lang="uk-UA" sz="1200" b="1" dirty="0">
                <a:solidFill>
                  <a:srgbClr val="334C00"/>
                </a:solidFill>
              </a:rPr>
              <a:t> РЕГУЛИРУЮЩЕГО ОРГАНІЗАЦИЮ ЗДРАВООХРАНЕНИЯ И ОСУЩЕСТВЛЕНИЕ МЕДИЦИНСКОЙ </a:t>
            </a:r>
            <a:r>
              <a:rPr lang="uk-UA" sz="1200" b="1" dirty="0">
                <a:solidFill>
                  <a:srgbClr val="334C00"/>
                </a:solidFill>
              </a:rPr>
              <a:t>ДЕЯТЕЛЬНОСТИ</a:t>
            </a:r>
            <a:endParaRPr lang="uk-UA" sz="1200" b="1" dirty="0">
              <a:solidFill>
                <a:srgbClr val="334C00"/>
              </a:solidFill>
              <a:latin typeface="+mn-lt"/>
            </a:endParaRPr>
          </a:p>
          <a:p>
            <a:pPr marL="263525" indent="-263525" fontAlgn="auto">
              <a:spcBef>
                <a:spcPts val="4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uk-UA" sz="1200" b="1" dirty="0">
                <a:solidFill>
                  <a:srgbClr val="334C00"/>
                </a:solidFill>
                <a:latin typeface="+mn-lt"/>
              </a:rPr>
              <a:t>ПРАВОВОЙ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СТАТУС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ПАЦИЕНТА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,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МЕДИЦИНСКОГО И ФАРМАЦЕВТИЧЕСКОГО РАБОТНИКА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,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УЧРЕЖДЕНИЯ ЗДРАВООХРАНЕНИЯ</a:t>
            </a:r>
            <a:endParaRPr lang="uk-UA" sz="1200" b="1" dirty="0">
              <a:solidFill>
                <a:srgbClr val="334C00"/>
              </a:solidFill>
              <a:latin typeface="+mn-lt"/>
            </a:endParaRPr>
          </a:p>
          <a:p>
            <a:pPr marL="263525" indent="-263525" fontAlgn="auto">
              <a:spcBef>
                <a:spcPts val="4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uk-UA" sz="1200" b="1" dirty="0">
                <a:solidFill>
                  <a:srgbClr val="334C00"/>
                </a:solidFill>
                <a:latin typeface="+mn-lt"/>
              </a:rPr>
              <a:t>ПРАВОВОЕ РЕГУЛИРОВАНИЕ ОКАЗАНИЯ ОТДЕЛЬНЫХ ВИДОВ МЕДИЦИНСКОЙ ПОМОЩИ</a:t>
            </a:r>
            <a:endParaRPr lang="uk-UA" sz="1200" b="1" dirty="0">
              <a:solidFill>
                <a:srgbClr val="334C00"/>
              </a:solidFill>
              <a:latin typeface="+mn-lt"/>
            </a:endParaRPr>
          </a:p>
          <a:p>
            <a:pPr marL="263525" indent="-263525" fontAlgn="auto">
              <a:spcBef>
                <a:spcPts val="4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uk-UA" sz="1200" b="1" dirty="0">
                <a:solidFill>
                  <a:srgbClr val="334C00"/>
                </a:solidFill>
                <a:latin typeface="+mn-lt"/>
              </a:rPr>
              <a:t>ОТВЕТСТВЕННОСТЬ  ЗА ПРАВОНАРУШЕНИЯ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,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СОВЕРШАЕМЫЕ В ЗДРАВООХРАНЕНИИ</a:t>
            </a:r>
            <a:endParaRPr lang="uk-UA" sz="1200" b="1" dirty="0">
              <a:solidFill>
                <a:srgbClr val="334C00"/>
              </a:solidFill>
              <a:latin typeface="+mn-lt"/>
            </a:endParaRPr>
          </a:p>
          <a:p>
            <a:pPr marL="263525" indent="-263525" fontAlgn="auto">
              <a:spcBef>
                <a:spcPts val="4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uk-UA" sz="1200" b="1" dirty="0">
                <a:solidFill>
                  <a:srgbClr val="334C00"/>
                </a:solidFill>
                <a:latin typeface="+mn-lt"/>
              </a:rPr>
              <a:t>АЛГОРИТМЫ ДЕЙСТВИЙ  ВРАЧА, НАЦЕЛЕННЫЕ НА ОБЕСПЕЧЕНИЕ ЗАЩИТЫ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ПРАВ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И ЗАКОННЫХ ИНТЕРЕСОВ ПАЦИЕНТА В  УЧРЕЖДЕНИЯХ ЗДРАВООХРАНЕНИЯ,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А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ТАКЖЕ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НА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ПРОФИЛАКТИКУ И  ЗАЩИТУ 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ПРАВ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И  ЗАКОННЫХ ИНТЕРЕСОВ МЕДИЦИНСКИХ РАБОТНИКОВ  И УЧРЕЖДЕНИЙ ЗДРАВООХРАНЕНИЯ ОТ ВОЗМОЖНЫХ ПОСЯГАТЕЛЬСТВ СО СТОРОНЫ ДРУГИХ  СУБЪЄКТОВ МЕДИЦИНСКОГО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ПРАВА</a:t>
            </a:r>
          </a:p>
          <a:p>
            <a:pPr marL="263525" indent="-263525" fontAlgn="auto">
              <a:spcBef>
                <a:spcPts val="4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uk-UA" sz="1200" b="1" dirty="0">
                <a:solidFill>
                  <a:srgbClr val="334C00"/>
                </a:solidFill>
                <a:latin typeface="+mn-lt"/>
              </a:rPr>
              <a:t>ЮРИДИЧЕСКИЕ СПОСОБЫ ЗАЩИТЫ 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ПРАВ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И ЗАКОННЫХ ИНТЕРЕСОВ ПАЦИЕНТОВ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, </a:t>
            </a:r>
            <a:r>
              <a:rPr lang="uk-UA" sz="1200" b="1" dirty="0">
                <a:solidFill>
                  <a:srgbClr val="334C00"/>
                </a:solidFill>
                <a:latin typeface="+mn-lt"/>
              </a:rPr>
              <a:t>МЕДИЦИНСКИХ РАБОТНИКОВ  И  УЧРЕЖДЕНИЙ ЗДРАВООХРАНЕНИЯ</a:t>
            </a:r>
            <a:endParaRPr lang="uk-UA" sz="1200" b="1" dirty="0">
              <a:solidFill>
                <a:srgbClr val="334C00"/>
              </a:solidFill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D5098-EB99-4C45-8168-0C5F2538B471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7032625" y="6429375"/>
            <a:ext cx="2133600" cy="642938"/>
          </a:xfrm>
          <a:noFill/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uk-UA" sz="1800" b="0" smtClean="0">
                <a:solidFill>
                  <a:schemeClr val="tx1"/>
                </a:solidFill>
                <a:latin typeface="Arial" pitchFamily="34" charset="0"/>
              </a:rPr>
              <a:t>                          </a:t>
            </a:r>
            <a:fld id="{A532AC91-DC67-4BF3-BC51-BD60D3CB83EF}" type="slidenum">
              <a:rPr lang="uk-UA" sz="1800" b="0" smtClean="0">
                <a:solidFill>
                  <a:schemeClr val="tx1"/>
                </a:solidFill>
                <a:latin typeface="Arial" pitchFamily="34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uk-UA" sz="1800" b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571472" y="-24"/>
            <a:ext cx="8604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20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ТРЕБОВАНИЯ К НАВЫКАМ СТУДЕНТОВ ПО ОКОНЧАНИЮ ИЗУЧЕНИЯ КУРСА “МЕДИЦИНСКОЕ ПРАВО”</a:t>
            </a: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785813" y="1357313"/>
            <a:ext cx="8072437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 fontAlgn="auto">
              <a:spcBef>
                <a:spcPct val="1500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334C00"/>
                </a:solidFill>
                <a:latin typeface="+mn-lt"/>
              </a:rPr>
              <a:t>СТУДЕНТ </a:t>
            </a:r>
            <a:r>
              <a:rPr lang="uk-UA" sz="2000" b="1" dirty="0">
                <a:solidFill>
                  <a:srgbClr val="334C00"/>
                </a:solidFill>
                <a:latin typeface="+mn-lt"/>
              </a:rPr>
              <a:t>ДОЛЖЕН УМЕТЬ:</a:t>
            </a:r>
            <a:endParaRPr lang="uk-UA" sz="2000" b="1" dirty="0">
              <a:solidFill>
                <a:srgbClr val="334C00"/>
              </a:solidFill>
              <a:latin typeface="+mn-lt"/>
            </a:endParaRPr>
          </a:p>
          <a:p>
            <a:pPr marL="263525" indent="-263525" fontAlgn="auto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uk-UA" sz="1600" b="1" dirty="0">
                <a:solidFill>
                  <a:srgbClr val="334C00"/>
                </a:solidFill>
                <a:latin typeface="+mn-lt"/>
              </a:rPr>
              <a:t>АНАЛИЗИРОВАТЬ МЕЖДУНАРОДНО-ПРАВОВЫЕ  АКТЫ И  ДЕЙСТВУЮЩЕЕ  ЗАКОНОДАТЕЛЬСТВО УКРАИНЫ, РЕГУЛИРУЮЩЕЕ ОРГАНИЗАЦИЮ ЗДРАВООХРАНЕНИЯ И ОСУЩЕСТВЛЕНИЕ  МЕДИЦИНСКОЙ ДЕЯТЕЛЬНОСТИ </a:t>
            </a:r>
            <a:endParaRPr lang="uk-UA" sz="1600" b="1" dirty="0">
              <a:solidFill>
                <a:srgbClr val="334C00"/>
              </a:solidFill>
              <a:latin typeface="+mn-lt"/>
            </a:endParaRPr>
          </a:p>
          <a:p>
            <a:pPr marL="263525" indent="-263525" fontAlgn="auto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uk-UA" sz="1600" b="1" dirty="0">
                <a:solidFill>
                  <a:srgbClr val="334C00"/>
                </a:solidFill>
                <a:latin typeface="+mn-lt"/>
              </a:rPr>
              <a:t>ДАВАТЬ ОЦЕНКУ ЛОКАЛЬНЫМ НОРМАТИВНЫМ </a:t>
            </a:r>
            <a:r>
              <a:rPr lang="uk-UA" sz="1600" b="1" dirty="0">
                <a:solidFill>
                  <a:srgbClr val="334C00"/>
                </a:solidFill>
                <a:latin typeface="+mn-lt"/>
              </a:rPr>
              <a:t>АКТАМ </a:t>
            </a:r>
            <a:r>
              <a:rPr lang="uk-UA" sz="1600" b="1" dirty="0">
                <a:solidFill>
                  <a:srgbClr val="334C00"/>
                </a:solidFill>
                <a:latin typeface="+mn-lt"/>
              </a:rPr>
              <a:t> И ДРУГИМ МЕДИКО-ПРАВОВЫМ </a:t>
            </a:r>
            <a:r>
              <a:rPr lang="uk-UA" sz="1600" b="1" dirty="0">
                <a:solidFill>
                  <a:srgbClr val="334C00"/>
                </a:solidFill>
                <a:latin typeface="+mn-lt"/>
              </a:rPr>
              <a:t>ДОКУМЕНТАМ</a:t>
            </a:r>
          </a:p>
          <a:p>
            <a:pPr marL="263525" indent="-263525" fontAlgn="auto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uk-UA" sz="1600" b="1" dirty="0">
                <a:solidFill>
                  <a:srgbClr val="334C00"/>
                </a:solidFill>
                <a:latin typeface="+mn-lt"/>
              </a:rPr>
              <a:t>НАДЛЕЖАЩИМ ОБРАЗОМ  </a:t>
            </a:r>
            <a:r>
              <a:rPr lang="uk-UA" sz="1600" b="1" dirty="0">
                <a:solidFill>
                  <a:srgbClr val="334C00"/>
                </a:solidFill>
                <a:latin typeface="+mn-lt"/>
              </a:rPr>
              <a:t>ВЕСТИ </a:t>
            </a:r>
            <a:r>
              <a:rPr lang="uk-UA" sz="1600" b="1" dirty="0">
                <a:solidFill>
                  <a:srgbClr val="334C00"/>
                </a:solidFill>
                <a:latin typeface="+mn-lt"/>
              </a:rPr>
              <a:t>МЕДИЦИНСКУЮ  ДОКУМЕНТАЦИЮ</a:t>
            </a:r>
            <a:r>
              <a:rPr lang="uk-UA" sz="1600" b="1" dirty="0">
                <a:solidFill>
                  <a:srgbClr val="334C00"/>
                </a:solidFill>
                <a:latin typeface="+mn-lt"/>
              </a:rPr>
              <a:t>, </a:t>
            </a:r>
            <a:r>
              <a:rPr lang="uk-UA" sz="1600" b="1" dirty="0">
                <a:solidFill>
                  <a:srgbClr val="334C00"/>
                </a:solidFill>
                <a:latin typeface="+mn-lt"/>
              </a:rPr>
              <a:t>СОСТАВЛЯТЬ СООТВЕТСТВУЮЩИЕ  МЕДИКО-ПРАВОВЫЕ ДОКУМЕНТЫ </a:t>
            </a:r>
            <a:r>
              <a:rPr lang="uk-UA" sz="1600" b="1" dirty="0">
                <a:solidFill>
                  <a:srgbClr val="334C00"/>
                </a:solidFill>
                <a:latin typeface="+mn-lt"/>
              </a:rPr>
              <a:t>С</a:t>
            </a:r>
            <a:r>
              <a:rPr lang="uk-UA" sz="1600" b="1" dirty="0">
                <a:solidFill>
                  <a:srgbClr val="334C00"/>
                </a:solidFill>
                <a:latin typeface="+mn-lt"/>
              </a:rPr>
              <a:t> ПОМОЩЬЮ </a:t>
            </a:r>
            <a:r>
              <a:rPr lang="uk-UA" sz="1600" b="1" dirty="0">
                <a:solidFill>
                  <a:srgbClr val="334C00"/>
                </a:solidFill>
                <a:latin typeface="+mn-lt"/>
              </a:rPr>
              <a:t>ЮРИСТА </a:t>
            </a:r>
            <a:r>
              <a:rPr lang="uk-UA" sz="1600" b="1" dirty="0">
                <a:solidFill>
                  <a:srgbClr val="334C00"/>
                </a:solidFill>
                <a:latin typeface="+mn-lt"/>
              </a:rPr>
              <a:t>(ПРЕПОДАВАТЕЛЯ)</a:t>
            </a:r>
            <a:endParaRPr lang="uk-UA" sz="1600" b="1" dirty="0">
              <a:solidFill>
                <a:srgbClr val="334C00"/>
              </a:solidFill>
              <a:latin typeface="+mn-lt"/>
            </a:endParaRPr>
          </a:p>
          <a:p>
            <a:pPr marL="263525" indent="-263525" fontAlgn="auto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uk-UA" sz="1600" b="1" dirty="0">
                <a:solidFill>
                  <a:srgbClr val="334C00"/>
                </a:solidFill>
                <a:latin typeface="+mn-lt"/>
              </a:rPr>
              <a:t>ПРИМЕНЯТЬ НОРМЫ  </a:t>
            </a:r>
            <a:r>
              <a:rPr lang="uk-UA" sz="1600" b="1" dirty="0">
                <a:solidFill>
                  <a:srgbClr val="334C00"/>
                </a:solidFill>
              </a:rPr>
              <a:t>ДЕЙСТВУЮЩЕГО </a:t>
            </a:r>
            <a:r>
              <a:rPr lang="uk-UA" sz="1600" b="1" dirty="0">
                <a:solidFill>
                  <a:srgbClr val="334C00"/>
                </a:solidFill>
                <a:latin typeface="+mn-lt"/>
              </a:rPr>
              <a:t>ЗАКОНОДАТЕЛЬСТВА УКРАИНЫ </a:t>
            </a:r>
            <a:r>
              <a:rPr lang="uk-UA" sz="1600" b="1" dirty="0">
                <a:solidFill>
                  <a:srgbClr val="334C00"/>
                </a:solidFill>
                <a:latin typeface="+mn-lt"/>
              </a:rPr>
              <a:t>ДЛЯ </a:t>
            </a:r>
            <a:r>
              <a:rPr lang="uk-UA" sz="1600" b="1" dirty="0">
                <a:solidFill>
                  <a:srgbClr val="334C00"/>
                </a:solidFill>
                <a:latin typeface="+mn-lt"/>
              </a:rPr>
              <a:t>РЕШЕНИЯ ПРАВОВЫХ СИТУАЦИЙ </a:t>
            </a:r>
            <a:r>
              <a:rPr lang="uk-UA" sz="1600" b="1" dirty="0">
                <a:solidFill>
                  <a:srgbClr val="334C00"/>
                </a:solidFill>
                <a:latin typeface="+mn-lt"/>
              </a:rPr>
              <a:t>НА </a:t>
            </a:r>
            <a:r>
              <a:rPr lang="uk-UA" sz="1600" b="1" dirty="0">
                <a:solidFill>
                  <a:srgbClr val="334C00"/>
                </a:solidFill>
                <a:latin typeface="+mn-lt"/>
              </a:rPr>
              <a:t>ПРАКТИКЕ</a:t>
            </a:r>
            <a:endParaRPr lang="uk-UA" sz="1600" b="1" dirty="0">
              <a:solidFill>
                <a:srgbClr val="334C00"/>
              </a:solidFill>
              <a:latin typeface="+mn-lt"/>
            </a:endParaRPr>
          </a:p>
          <a:p>
            <a:pPr marL="263525" indent="-263525" fontAlgn="auto"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uk-UA" sz="1600" b="1" dirty="0">
                <a:solidFill>
                  <a:srgbClr val="334C00"/>
                </a:solidFill>
                <a:latin typeface="+mn-lt"/>
              </a:rPr>
              <a:t>ИСПОЛЬЗОВАТЬ ЮРИДИЧЕСКИЕ СПОСОБЫ ЗАЩИТЫ  </a:t>
            </a:r>
            <a:r>
              <a:rPr lang="uk-UA" sz="1600" b="1" dirty="0">
                <a:solidFill>
                  <a:srgbClr val="334C00"/>
                </a:solidFill>
                <a:latin typeface="+mn-lt"/>
              </a:rPr>
              <a:t>ПРАВ </a:t>
            </a:r>
            <a:r>
              <a:rPr lang="uk-UA" sz="1600" b="1" dirty="0">
                <a:solidFill>
                  <a:srgbClr val="334C00"/>
                </a:solidFill>
                <a:latin typeface="+mn-lt"/>
              </a:rPr>
              <a:t>И ЗАКОННЫХ ИНТЕРЕСОВ ПАЦИЕНТОВ</a:t>
            </a:r>
            <a:r>
              <a:rPr lang="uk-UA" sz="1600" b="1" dirty="0">
                <a:solidFill>
                  <a:srgbClr val="334C00"/>
                </a:solidFill>
                <a:latin typeface="+mn-lt"/>
              </a:rPr>
              <a:t>, </a:t>
            </a:r>
            <a:r>
              <a:rPr lang="uk-UA" sz="1600" b="1" dirty="0">
                <a:solidFill>
                  <a:srgbClr val="334C00"/>
                </a:solidFill>
                <a:latin typeface="+mn-lt"/>
              </a:rPr>
              <a:t>МЕДИЦИНСКИХ РАБОТНИКОВ И УЧРЕЖДЕНИЙ ЗДРАВООХРАНЕНИЯ</a:t>
            </a:r>
            <a:endParaRPr lang="uk-UA" sz="1600" b="1" dirty="0">
              <a:solidFill>
                <a:srgbClr val="334C00"/>
              </a:solidFill>
              <a:latin typeface="+mn-lt"/>
            </a:endParaRPr>
          </a:p>
        </p:txBody>
      </p:sp>
      <p:sp>
        <p:nvSpPr>
          <p:cNvPr id="35845" name="Прямоугольник 4"/>
          <p:cNvSpPr>
            <a:spLocks noChangeArrowheads="1"/>
          </p:cNvSpPr>
          <p:nvPr/>
        </p:nvSpPr>
        <p:spPr bwMode="auto">
          <a:xfrm>
            <a:off x="9705975" y="6303963"/>
            <a:ext cx="441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94F3A9D1-10CE-40AB-90B1-15AF79E9E851}" type="slidenum">
              <a:rPr lang="uk-UA">
                <a:solidFill>
                  <a:srgbClr val="000000"/>
                </a:solidFill>
              </a:rPr>
              <a:pPr/>
              <a:t>24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790575" y="0"/>
            <a:ext cx="8353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24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КАДРОВОЕ ОБЕСПЕЧЕНИЕ ПРЕПОДАВАНИЯ МЕДИЦИНСКОГО ПРАВА В </a:t>
            </a:r>
            <a:r>
              <a:rPr lang="uk-UA" sz="2400" b="1" dirty="0" err="1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ВМУЗах</a:t>
            </a:r>
            <a:r>
              <a:rPr lang="uk-UA" sz="24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УКРАИНЫ</a:t>
            </a:r>
          </a:p>
        </p:txBody>
      </p:sp>
      <p:sp>
        <p:nvSpPr>
          <p:cNvPr id="36867" name="WordArt 4"/>
          <p:cNvSpPr>
            <a:spLocks noChangeArrowheads="1" noChangeShapeType="1" noTextEdit="1"/>
          </p:cNvSpPr>
          <p:nvPr/>
        </p:nvSpPr>
        <p:spPr bwMode="auto">
          <a:xfrm>
            <a:off x="782638" y="357188"/>
            <a:ext cx="360362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3958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547E00"/>
                  </a:solidFill>
                  <a:round/>
                  <a:headEnd/>
                  <a:tailEnd/>
                </a:ln>
                <a:solidFill>
                  <a:srgbClr val="334C00"/>
                </a:solidFill>
                <a:latin typeface="Arial"/>
                <a:cs typeface="Arial"/>
              </a:rPr>
              <a:t>п</a:t>
            </a:r>
          </a:p>
          <a:p>
            <a:pPr algn="ctr"/>
            <a:r>
              <a:rPr lang="ru-RU" sz="3600" b="1" kern="10">
                <a:ln w="9525">
                  <a:solidFill>
                    <a:srgbClr val="547E00"/>
                  </a:solidFill>
                  <a:round/>
                  <a:headEnd/>
                  <a:tailEnd/>
                </a:ln>
                <a:solidFill>
                  <a:srgbClr val="334C00"/>
                </a:solidFill>
                <a:latin typeface="Arial"/>
                <a:cs typeface="Arial"/>
              </a:rPr>
              <a:t>р</a:t>
            </a:r>
          </a:p>
          <a:p>
            <a:pPr algn="ctr"/>
            <a:r>
              <a:rPr lang="ru-RU" sz="3600" b="1" kern="10">
                <a:ln w="9525">
                  <a:solidFill>
                    <a:srgbClr val="547E00"/>
                  </a:solidFill>
                  <a:round/>
                  <a:headEnd/>
                  <a:tailEnd/>
                </a:ln>
                <a:solidFill>
                  <a:srgbClr val="334C00"/>
                </a:solidFill>
                <a:latin typeface="Arial"/>
                <a:cs typeface="Arial"/>
              </a:rPr>
              <a:t>е</a:t>
            </a:r>
          </a:p>
          <a:p>
            <a:pPr algn="ctr"/>
            <a:r>
              <a:rPr lang="ru-RU" sz="3600" b="1" kern="10">
                <a:ln w="9525">
                  <a:solidFill>
                    <a:srgbClr val="547E00"/>
                  </a:solidFill>
                  <a:round/>
                  <a:headEnd/>
                  <a:tailEnd/>
                </a:ln>
                <a:solidFill>
                  <a:srgbClr val="334C00"/>
                </a:solidFill>
                <a:latin typeface="Arial"/>
                <a:cs typeface="Arial"/>
              </a:rPr>
              <a:t>п</a:t>
            </a:r>
          </a:p>
          <a:p>
            <a:pPr algn="ctr"/>
            <a:r>
              <a:rPr lang="ru-RU" sz="3600" b="1" kern="10">
                <a:ln w="9525">
                  <a:solidFill>
                    <a:srgbClr val="547E00"/>
                  </a:solidFill>
                  <a:round/>
                  <a:headEnd/>
                  <a:tailEnd/>
                </a:ln>
                <a:solidFill>
                  <a:srgbClr val="334C00"/>
                </a:solidFill>
                <a:latin typeface="Arial"/>
                <a:cs typeface="Arial"/>
              </a:rPr>
              <a:t>о</a:t>
            </a:r>
          </a:p>
          <a:p>
            <a:pPr algn="ctr"/>
            <a:r>
              <a:rPr lang="ru-RU" sz="3600" b="1" kern="10">
                <a:ln w="9525">
                  <a:solidFill>
                    <a:srgbClr val="547E00"/>
                  </a:solidFill>
                  <a:round/>
                  <a:headEnd/>
                  <a:tailEnd/>
                </a:ln>
                <a:solidFill>
                  <a:srgbClr val="334C00"/>
                </a:solidFill>
                <a:latin typeface="Arial"/>
                <a:cs typeface="Arial"/>
              </a:rPr>
              <a:t>д</a:t>
            </a:r>
          </a:p>
          <a:p>
            <a:pPr algn="ctr"/>
            <a:r>
              <a:rPr lang="ru-RU" sz="3600" b="1" kern="10">
                <a:ln w="9525">
                  <a:solidFill>
                    <a:srgbClr val="547E00"/>
                  </a:solidFill>
                  <a:round/>
                  <a:headEnd/>
                  <a:tailEnd/>
                </a:ln>
                <a:solidFill>
                  <a:srgbClr val="334C00"/>
                </a:solidFill>
                <a:latin typeface="Arial"/>
                <a:cs typeface="Arial"/>
              </a:rPr>
              <a:t>а</a:t>
            </a:r>
          </a:p>
          <a:p>
            <a:pPr algn="ctr"/>
            <a:r>
              <a:rPr lang="ru-RU" sz="3600" b="1" kern="10">
                <a:ln w="9525">
                  <a:solidFill>
                    <a:srgbClr val="547E00"/>
                  </a:solidFill>
                  <a:round/>
                  <a:headEnd/>
                  <a:tailEnd/>
                </a:ln>
                <a:solidFill>
                  <a:srgbClr val="334C00"/>
                </a:solidFill>
                <a:latin typeface="Arial"/>
                <a:cs typeface="Arial"/>
              </a:rPr>
              <a:t>в</a:t>
            </a: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1331913" y="1214438"/>
            <a:ext cx="7812087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spcBef>
                <a:spcPts val="600"/>
              </a:spcBef>
              <a:buFontTx/>
              <a:buBlip>
                <a:blip r:embed="rId2"/>
              </a:buBlip>
            </a:pPr>
            <a:r>
              <a:rPr lang="uk-UA" sz="2000" b="1">
                <a:solidFill>
                  <a:srgbClr val="334C00"/>
                </a:solidFill>
              </a:rPr>
              <a:t>В идеале – 2 висших образования (медицинское и юридическое, желательно юридическая  практика)</a:t>
            </a:r>
          </a:p>
          <a:p>
            <a:pPr marL="365125" indent="-365125">
              <a:spcBef>
                <a:spcPts val="600"/>
              </a:spcBef>
              <a:buFontTx/>
              <a:buBlip>
                <a:blip r:embed="rId2"/>
              </a:buBlip>
            </a:pPr>
            <a:r>
              <a:rPr lang="uk-UA" sz="2000" b="1">
                <a:solidFill>
                  <a:srgbClr val="334C00"/>
                </a:solidFill>
              </a:rPr>
              <a:t>Наличие  практического опыта  в оказании правовой помощи субъектам медицинского права,  високий теоретический уровень подготовки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00034" y="3000372"/>
            <a:ext cx="8643966" cy="1200329"/>
          </a:xfrm>
          <a:prstGeom prst="rect">
            <a:avLst/>
          </a:prstGeom>
          <a:solidFill>
            <a:srgbClr val="4F76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1798638" indent="-1798638"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2400" b="1" dirty="0" err="1">
                <a:solidFill>
                  <a:schemeClr val="bg1"/>
                </a:solidFill>
              </a:rPr>
              <a:t>Целесообразно</a:t>
            </a:r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2400" b="1" dirty="0" err="1">
                <a:solidFill>
                  <a:schemeClr val="bg1"/>
                </a:solidFill>
              </a:rPr>
              <a:t>приглашение</a:t>
            </a:r>
            <a:r>
              <a:rPr lang="uk-UA" sz="2400" b="1" dirty="0">
                <a:solidFill>
                  <a:schemeClr val="bg1"/>
                </a:solidFill>
              </a:rPr>
              <a:t> для </a:t>
            </a:r>
            <a:r>
              <a:rPr lang="uk-UA" sz="2400" b="1" dirty="0" err="1">
                <a:solidFill>
                  <a:schemeClr val="bg1"/>
                </a:solidFill>
              </a:rPr>
              <a:t>лекционного</a:t>
            </a:r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2400" b="1" dirty="0" err="1">
                <a:solidFill>
                  <a:schemeClr val="bg1"/>
                </a:solidFill>
              </a:rPr>
              <a:t>курса</a:t>
            </a:r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2400" b="1" dirty="0" err="1">
                <a:solidFill>
                  <a:schemeClr val="bg1"/>
                </a:solidFill>
              </a:rPr>
              <a:t>специалистов</a:t>
            </a:r>
            <a:r>
              <a:rPr lang="uk-UA" sz="2400" b="1" dirty="0">
                <a:solidFill>
                  <a:schemeClr val="bg1"/>
                </a:solidFill>
              </a:rPr>
              <a:t> по </a:t>
            </a:r>
            <a:r>
              <a:rPr lang="uk-UA" sz="2400" b="1" dirty="0" err="1">
                <a:solidFill>
                  <a:schemeClr val="bg1"/>
                </a:solidFill>
              </a:rPr>
              <a:t>отдельным</a:t>
            </a:r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2400" b="1" dirty="0" err="1">
                <a:solidFill>
                  <a:schemeClr val="bg1"/>
                </a:solidFill>
              </a:rPr>
              <a:t>вопросам</a:t>
            </a:r>
            <a:r>
              <a:rPr lang="uk-UA" sz="2400" b="1" dirty="0">
                <a:solidFill>
                  <a:schemeClr val="bg1"/>
                </a:solidFill>
              </a:rPr>
              <a:t>,в </a:t>
            </a:r>
            <a:r>
              <a:rPr lang="uk-UA" sz="2400" b="1" dirty="0" err="1">
                <a:solidFill>
                  <a:schemeClr val="bg1"/>
                </a:solidFill>
              </a:rPr>
              <a:t>часности</a:t>
            </a:r>
            <a:r>
              <a:rPr lang="uk-UA" sz="2400" b="1" dirty="0">
                <a:solidFill>
                  <a:schemeClr val="bg1"/>
                </a:solidFill>
              </a:rPr>
              <a:t> , </a:t>
            </a:r>
            <a:r>
              <a:rPr lang="uk-UA" sz="2400" b="1" dirty="0" err="1">
                <a:solidFill>
                  <a:schemeClr val="bg1"/>
                </a:solidFill>
              </a:rPr>
              <a:t>биоэтики</a:t>
            </a:r>
            <a:r>
              <a:rPr lang="uk-UA" sz="2400" b="1" dirty="0">
                <a:solidFill>
                  <a:schemeClr val="bg1"/>
                </a:solidFill>
              </a:rPr>
              <a:t>, </a:t>
            </a:r>
            <a:r>
              <a:rPr lang="uk-UA" sz="2400" b="1" dirty="0" err="1">
                <a:solidFill>
                  <a:schemeClr val="bg1"/>
                </a:solidFill>
              </a:rPr>
              <a:t>юристов-практиков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428625" y="5072063"/>
            <a:ext cx="27717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200" b="1">
                <a:solidFill>
                  <a:srgbClr val="334C00"/>
                </a:solidFill>
              </a:rPr>
              <a:t>НЕОБХОДИМО: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786063" y="4522788"/>
            <a:ext cx="6357937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4638" indent="-274638">
              <a:spcBef>
                <a:spcPts val="600"/>
              </a:spcBef>
              <a:buFontTx/>
              <a:buBlip>
                <a:blip r:embed="rId2"/>
              </a:buBlip>
            </a:pPr>
            <a:r>
              <a:rPr lang="uk-UA" sz="1600" b="1">
                <a:solidFill>
                  <a:srgbClr val="334C00"/>
                </a:solidFill>
              </a:rPr>
              <a:t>СОТРУДНИЧЕСТВО МЕЖДУ МЕДИЦИНСКИМИ И ЮРИДИЧЕСКИМИ УЧЕБНЫМИ ЗАВЕДЕНИЯМИ</a:t>
            </a:r>
          </a:p>
          <a:p>
            <a:pPr marL="274638" indent="-274638">
              <a:spcBef>
                <a:spcPts val="600"/>
              </a:spcBef>
              <a:buFontTx/>
              <a:buBlip>
                <a:blip r:embed="rId2"/>
              </a:buBlip>
            </a:pPr>
            <a:r>
              <a:rPr lang="uk-UA" sz="1600" b="1">
                <a:solidFill>
                  <a:srgbClr val="334C00"/>
                </a:solidFill>
              </a:rPr>
              <a:t>СОЗДАНИЕ МЕЖВУЗОВСКИХ ЦЕНТРОВ</a:t>
            </a:r>
          </a:p>
          <a:p>
            <a:pPr marL="274638" indent="-274638">
              <a:spcBef>
                <a:spcPts val="600"/>
              </a:spcBef>
              <a:buFontTx/>
              <a:buBlip>
                <a:blip r:embed="rId2"/>
              </a:buBlip>
            </a:pPr>
            <a:r>
              <a:rPr lang="uk-UA" sz="1600" b="1">
                <a:solidFill>
                  <a:srgbClr val="334C00"/>
                </a:solidFill>
              </a:rPr>
              <a:t>ВЗАИМОДЕЙСТВИЕ С  ОБЩЕСТВЕННЫМИ ОРГАНИЗАЦИЯМИ В СФЕРЕ ОХОРОНЫ ЗДОРОВ</a:t>
            </a:r>
            <a:r>
              <a:rPr lang="ru-RU" sz="1600" b="1">
                <a:solidFill>
                  <a:srgbClr val="334C00"/>
                </a:solidFill>
              </a:rPr>
              <a:t>Ь</a:t>
            </a:r>
            <a:r>
              <a:rPr lang="uk-UA" sz="1600" b="1">
                <a:solidFill>
                  <a:srgbClr val="334C00"/>
                </a:solidFill>
              </a:rPr>
              <a:t>Я, ОБРАЗОВАНИЯ   И МЕДИЦИНСКОГО ПРАВА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75C245-0B8C-4209-AE90-868A54C234DD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7F7887-44CF-442D-9F0A-3574B5DDBDC0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36866" name="Picture 2" descr="D:\My Documents\Gruzeva\Foto_09-10\Для_слайдов\МП2.jpg"/>
          <p:cNvPicPr>
            <a:picLocks noChangeAspect="1" noChangeArrowheads="1"/>
          </p:cNvPicPr>
          <p:nvPr/>
        </p:nvPicPr>
        <p:blipFill>
          <a:blip r:embed="rId2"/>
          <a:srcRect r="2062"/>
          <a:stretch>
            <a:fillRect/>
          </a:stretch>
        </p:blipFill>
        <p:spPr bwMode="auto">
          <a:xfrm>
            <a:off x="5180013" y="1071563"/>
            <a:ext cx="3392487" cy="485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67" name="Picture 3" descr="D:\My Documents\Gruzeva\Foto_09-10\Для_слайдов\МП1.jpg"/>
          <p:cNvPicPr>
            <a:picLocks noChangeAspect="1" noChangeArrowheads="1"/>
          </p:cNvPicPr>
          <p:nvPr/>
        </p:nvPicPr>
        <p:blipFill>
          <a:blip r:embed="rId3"/>
          <a:srcRect r="2161"/>
          <a:stretch>
            <a:fillRect/>
          </a:stretch>
        </p:blipFill>
        <p:spPr bwMode="auto">
          <a:xfrm>
            <a:off x="928688" y="1071563"/>
            <a:ext cx="3463925" cy="485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90575" y="0"/>
            <a:ext cx="8353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24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ТИПОВАЯ УЧЕБНАЯ ПРОГРАММА ПО  УЧЕБНОЙ ДИСЦИПЛИНЕ “МЕДИЦИНСКОЕ ПРАВО”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32" name="Text Box 8"/>
          <p:cNvSpPr txBox="1">
            <a:spLocks noChangeArrowheads="1"/>
          </p:cNvSpPr>
          <p:nvPr/>
        </p:nvSpPr>
        <p:spPr bwMode="auto">
          <a:xfrm>
            <a:off x="808646" y="428604"/>
            <a:ext cx="8215315" cy="1631216"/>
          </a:xfrm>
          <a:prstGeom prst="rect">
            <a:avLst/>
          </a:prstGeom>
          <a:solidFill>
            <a:srgbClr val="4F76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bg1"/>
                </a:solidFill>
              </a:rPr>
              <a:t>ЗНАЧИМОСТЬ ПРЕДМЕТА И ИНТЕГРАЛЬНЫЙ ХАРАКТЕР МЕДИЦИНСКОГО ПРАВА ОБУСЛАВЛИВАЮТ ЕГО ЦЕНТРАЛЬНОЕ МЕСТО  СРЕДИ НАИБОЛЕЕ ВАЖНЫХ ДИСЦИПЛИН В КУРСЕ ПОДГОТОВКИ СПЕЦИАЛИСТОВ МЕДИЦИНСКОЙ ОТРАСЛИ</a:t>
            </a:r>
          </a:p>
        </p:txBody>
      </p:sp>
      <p:sp>
        <p:nvSpPr>
          <p:cNvPr id="38917" name="Text Box 9"/>
          <p:cNvSpPr txBox="1">
            <a:spLocks noChangeArrowheads="1"/>
          </p:cNvSpPr>
          <p:nvPr/>
        </p:nvSpPr>
        <p:spPr bwMode="auto">
          <a:xfrm>
            <a:off x="714375" y="2071688"/>
            <a:ext cx="8429625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4638" indent="-274638">
              <a:spcBef>
                <a:spcPts val="300"/>
              </a:spcBef>
            </a:pPr>
            <a:r>
              <a:rPr lang="uk-UA" sz="2000" b="1">
                <a:solidFill>
                  <a:srgbClr val="334C00"/>
                </a:solidFill>
              </a:rPr>
              <a:t>ВНЕДРЕНИЕ УЧЕБНОЙ ДИСЦИПЛИНЫ “МЕДИЦИНСКОЕ  ПРАВО” БУДЕТ СПОСОБСТВОВАТЬ</a:t>
            </a:r>
            <a:r>
              <a:rPr lang="uk-UA" sz="2300" b="1">
                <a:solidFill>
                  <a:srgbClr val="334C00"/>
                </a:solidFill>
              </a:rPr>
              <a:t>:</a:t>
            </a:r>
          </a:p>
          <a:p>
            <a:pPr marL="274638" indent="-274638">
              <a:spcBef>
                <a:spcPts val="300"/>
              </a:spcBef>
              <a:buFontTx/>
              <a:buBlip>
                <a:blip r:embed="rId2"/>
              </a:buBlip>
            </a:pPr>
            <a:r>
              <a:rPr lang="uk-UA" sz="2300" b="1">
                <a:solidFill>
                  <a:srgbClr val="334C00"/>
                </a:solidFill>
              </a:rPr>
              <a:t>повышению правовой культуры работников здравоохранения</a:t>
            </a:r>
          </a:p>
          <a:p>
            <a:pPr marL="274638" indent="-274638">
              <a:spcBef>
                <a:spcPts val="300"/>
              </a:spcBef>
              <a:buFontTx/>
              <a:buBlip>
                <a:blip r:embed="rId2"/>
              </a:buBlip>
            </a:pPr>
            <a:r>
              <a:rPr lang="uk-UA" sz="2300" b="1">
                <a:solidFill>
                  <a:srgbClr val="334C00"/>
                </a:solidFill>
              </a:rPr>
              <a:t>осознанию ними ответственности за надлежащее выполнение профессиональных обязанностей</a:t>
            </a:r>
          </a:p>
          <a:p>
            <a:pPr marL="274638" indent="-274638">
              <a:spcBef>
                <a:spcPts val="300"/>
              </a:spcBef>
              <a:buFontTx/>
              <a:buBlip>
                <a:blip r:embed="rId2"/>
              </a:buBlip>
            </a:pPr>
            <a:r>
              <a:rPr lang="uk-UA" sz="2300" b="1">
                <a:solidFill>
                  <a:srgbClr val="334C00"/>
                </a:solidFill>
              </a:rPr>
              <a:t>повышению уровня юридической защищенности пациентов  и других  субъєктов медицонского права</a:t>
            </a:r>
          </a:p>
          <a:p>
            <a:pPr marL="274638" indent="-274638">
              <a:spcBef>
                <a:spcPts val="300"/>
              </a:spcBef>
              <a:buFontTx/>
              <a:buBlip>
                <a:blip r:embed="rId2"/>
              </a:buBlip>
            </a:pPr>
            <a:r>
              <a:rPr lang="uk-UA" sz="2300" b="1">
                <a:solidFill>
                  <a:srgbClr val="334C00"/>
                </a:solidFill>
              </a:rPr>
              <a:t>укреплению доверия  граждан к  медицинским работникам</a:t>
            </a:r>
          </a:p>
          <a:p>
            <a:pPr marL="274638" indent="-274638">
              <a:spcBef>
                <a:spcPts val="300"/>
              </a:spcBef>
              <a:buFontTx/>
              <a:buBlip>
                <a:blip r:embed="rId2"/>
              </a:buBlip>
            </a:pPr>
            <a:r>
              <a:rPr lang="uk-UA" sz="2300" b="1">
                <a:solidFill>
                  <a:srgbClr val="334C00"/>
                </a:solidFill>
              </a:rPr>
              <a:t>улучшению здоров</a:t>
            </a:r>
            <a:r>
              <a:rPr lang="ru-RU" sz="2300" b="1">
                <a:solidFill>
                  <a:srgbClr val="334C00"/>
                </a:solidFill>
              </a:rPr>
              <a:t>ь</a:t>
            </a:r>
            <a:r>
              <a:rPr lang="uk-UA" sz="2300" b="1">
                <a:solidFill>
                  <a:srgbClr val="334C00"/>
                </a:solidFill>
              </a:rPr>
              <a:t>я населения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277CE8-F1A4-4740-A5FD-7E24672FB412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9C2F5-A383-4A05-9890-E62AD7CAFF2F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90575" y="0"/>
            <a:ext cx="8353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20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ОСВЕЩЕНИЕ НАУЧНЫХ РАЗРАБОТОК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ПО МЕДИЦИНСКОМУ  ПРАВУ НА НАУЧНЫХ ФОРУМАХ </a:t>
            </a:r>
          </a:p>
        </p:txBody>
      </p:sp>
      <p:sp>
        <p:nvSpPr>
          <p:cNvPr id="39940" name="TextBox 5"/>
          <p:cNvSpPr txBox="1">
            <a:spLocks noChangeArrowheads="1"/>
          </p:cNvSpPr>
          <p:nvPr/>
        </p:nvSpPr>
        <p:spPr bwMode="auto">
          <a:xfrm>
            <a:off x="642938" y="3071813"/>
            <a:ext cx="4714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>
                <a:solidFill>
                  <a:srgbClr val="334C00"/>
                </a:solidFill>
              </a:rPr>
              <a:t>КРУГЛЫЙ СТОЛ С УЧАСТИЕМ ПРЕДСТАВИТЕЛЕЙ  ЕРБ ВОЗ (15.04.2010 г.)</a:t>
            </a:r>
          </a:p>
        </p:txBody>
      </p:sp>
      <p:pic>
        <p:nvPicPr>
          <p:cNvPr id="39941" name="Picture 4" descr="D:\My Documents\Gruzeva\Foto_09-10\Міжнародна\Кристина_ВООЗ_15.04.2010\DSC039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071563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Box 9"/>
          <p:cNvSpPr txBox="1">
            <a:spLocks noChangeArrowheads="1"/>
          </p:cNvSpPr>
          <p:nvPr/>
        </p:nvSpPr>
        <p:spPr bwMode="auto">
          <a:xfrm>
            <a:off x="6786563" y="3214688"/>
            <a:ext cx="235743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>
                <a:solidFill>
                  <a:srgbClr val="334C00"/>
                </a:solidFill>
              </a:rPr>
              <a:t>МЕЖДУНАРОДНЫЕ НАУЧНО-ПРАКТИЧЕСКИЕ КОНФЕРЕНЦИИ  ПО  МЕДИЦИНСКОМУ ПРАВУ (г. Львов, 17-18.04.2008 г.; 23-24.04.2009 г.; 22-24.04.2010 г.)</a:t>
            </a:r>
          </a:p>
        </p:txBody>
      </p:sp>
      <p:pic>
        <p:nvPicPr>
          <p:cNvPr id="39943" name="Picture 4" descr="C:\Documents and Settings\user\Рабочий стол\Львов\Львов 23.04.09\101MSDCF\DSC021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1214438"/>
            <a:ext cx="2786062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G:\Львів , 2010\DSC043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2143125"/>
            <a:ext cx="1393825" cy="1857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945" name="Picture 3" descr="D:\My Documents\Gruzeva\Foto_09-10\Міжнародна\Кристина_ВООЗ_15.04.2010\DSC0383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0" y="1285875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7" descr="D:\My Documents\Gruzeva\Foto_09-10\Для_слайдов\Москв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" y="3722688"/>
            <a:ext cx="1039812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6" descr="D:\My Documents\Gruzeva\Foto_09-10\Для_слайдов\Донозология_9-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43063" y="4071938"/>
            <a:ext cx="1114425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5" descr="D:\My Documents\Gruzeva\Foto_09-10\Для_слайдов\СПб-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25" y="3571875"/>
            <a:ext cx="1093788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Picture 10"/>
          <p:cNvPicPr>
            <a:picLocks noChangeAspect="1" noChangeArrowheads="1"/>
          </p:cNvPicPr>
          <p:nvPr/>
        </p:nvPicPr>
        <p:blipFill>
          <a:blip r:embed="rId9"/>
          <a:srcRect l="31252" t="7857" r="31560" b="7060"/>
          <a:stretch>
            <a:fillRect/>
          </a:stretch>
        </p:blipFill>
        <p:spPr bwMode="auto">
          <a:xfrm>
            <a:off x="5643563" y="4214813"/>
            <a:ext cx="11334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0" name="TextBox 16"/>
          <p:cNvSpPr txBox="1">
            <a:spLocks noChangeArrowheads="1"/>
          </p:cNvSpPr>
          <p:nvPr/>
        </p:nvSpPr>
        <p:spPr bwMode="auto">
          <a:xfrm>
            <a:off x="1143000" y="5643563"/>
            <a:ext cx="2214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>
                <a:solidFill>
                  <a:srgbClr val="334C00"/>
                </a:solidFill>
              </a:rPr>
              <a:t>САНКТ-ПЕТЕРБУРГ, МОСКВА, 2008-2010 гг.</a:t>
            </a:r>
          </a:p>
        </p:txBody>
      </p:sp>
      <p:sp>
        <p:nvSpPr>
          <p:cNvPr id="39951" name="TextBox 17"/>
          <p:cNvSpPr txBox="1">
            <a:spLocks noChangeArrowheads="1"/>
          </p:cNvSpPr>
          <p:nvPr/>
        </p:nvSpPr>
        <p:spPr bwMode="auto">
          <a:xfrm>
            <a:off x="4286250" y="5657850"/>
            <a:ext cx="1928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>
                <a:solidFill>
                  <a:srgbClr val="334C00"/>
                </a:solidFill>
              </a:rPr>
              <a:t>КИЕВ,</a:t>
            </a:r>
          </a:p>
          <a:p>
            <a:pPr algn="ctr"/>
            <a:r>
              <a:rPr lang="uk-UA" sz="1400" b="1">
                <a:solidFill>
                  <a:srgbClr val="334C00"/>
                </a:solidFill>
              </a:rPr>
              <a:t> 2009-2010 гг.</a:t>
            </a:r>
          </a:p>
        </p:txBody>
      </p:sp>
      <p:pic>
        <p:nvPicPr>
          <p:cNvPr id="39952" name="Picture 10"/>
          <p:cNvPicPr>
            <a:picLocks noChangeAspect="1" noChangeArrowheads="1"/>
          </p:cNvPicPr>
          <p:nvPr/>
        </p:nvPicPr>
        <p:blipFill>
          <a:blip r:embed="rId10"/>
          <a:srcRect l="32162" t="8041" r="31628" b="7532"/>
          <a:stretch>
            <a:fillRect/>
          </a:stretch>
        </p:blipFill>
        <p:spPr bwMode="auto">
          <a:xfrm>
            <a:off x="4000500" y="4000500"/>
            <a:ext cx="1214438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71670" y="2428868"/>
            <a:ext cx="5214974" cy="28623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ln w="11430">
                  <a:solidFill>
                    <a:srgbClr val="547E00"/>
                  </a:solidFill>
                </a:ln>
                <a:solidFill>
                  <a:srgbClr val="547E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БЛАГОДАРЮ ЗА ВНИМАНИЕ!</a:t>
            </a:r>
            <a:endParaRPr lang="ru-RU" sz="6000" b="1" dirty="0">
              <a:ln w="11430">
                <a:solidFill>
                  <a:srgbClr val="547E00"/>
                </a:solidFill>
              </a:ln>
              <a:solidFill>
                <a:srgbClr val="547E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9A4829-D35B-4019-BAB5-80E30DFE0D24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8B7166-773A-4DF5-8BCF-C00A865B398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14348" y="0"/>
            <a:ext cx="81439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ОРГАНИЗАЦИОННАЯ ДЕЯТЕЛЬНОСТЬ ПО  РАЗРАБОТКЕ УЧЕБНОЙ  ДИСЦИПЛИНЫ “МЕДИЦИНСКОЕ  ПРАВО”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714375" y="2071688"/>
            <a:ext cx="3071813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rgbClr val="669900"/>
                </a:solidFill>
              </a:rPr>
              <a:t>ПРИКАЗ МЗ УКРАИНЫ от 05.12.07 №391-Адм</a:t>
            </a:r>
          </a:p>
          <a:p>
            <a:pPr algn="ctr">
              <a:spcBef>
                <a:spcPct val="50000"/>
              </a:spcBef>
            </a:pPr>
            <a:r>
              <a:rPr lang="uk-UA" sz="1600" b="1">
                <a:solidFill>
                  <a:srgbClr val="334C00"/>
                </a:solidFill>
              </a:rPr>
              <a:t>“О СОЗДАНИИ РАБОЧЕЙ ГРУППЫ ПО РАЗРАБОТКЕ УЧЕБНОЙ  ПРОГРАММЫ  И УСОВЕРШЕНСТВОВАНИЮ ПРЕПОДАВАНИЯ  УЧЕБНОЙ ДИСЦИПЛИНЫ “МЕДИЦИНСКОЕ ПРАВО” В ВИСШИХ МЕДИЦИНСКИХ  УЧЕБНЫХ ЗАВЕДЕНИЯХ”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9058" y="1428736"/>
            <a:ext cx="3143250" cy="4093428"/>
          </a:xfrm>
          <a:prstGeom prst="rect">
            <a:avLst/>
          </a:prstGeom>
          <a:solidFill>
            <a:srgbClr val="6699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err="1">
                <a:solidFill>
                  <a:schemeClr val="bg1"/>
                </a:solidFill>
              </a:rPr>
              <a:t>Банчук</a:t>
            </a:r>
            <a:r>
              <a:rPr lang="uk-UA" sz="2000" b="1" dirty="0">
                <a:solidFill>
                  <a:schemeClr val="bg1"/>
                </a:solidFill>
              </a:rPr>
              <a:t> В.Н.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err="1">
                <a:solidFill>
                  <a:schemeClr val="bg1"/>
                </a:solidFill>
              </a:rPr>
              <a:t>Волосовец</a:t>
            </a:r>
            <a:r>
              <a:rPr lang="uk-UA" sz="2000" b="1" dirty="0">
                <a:solidFill>
                  <a:schemeClr val="bg1"/>
                </a:solidFill>
              </a:rPr>
              <a:t> А.П.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err="1">
                <a:solidFill>
                  <a:schemeClr val="bg1"/>
                </a:solidFill>
              </a:rPr>
              <a:t>Лоенко</a:t>
            </a:r>
            <a:r>
              <a:rPr lang="uk-UA" sz="2000" b="1" dirty="0">
                <a:solidFill>
                  <a:schemeClr val="bg1"/>
                </a:solidFill>
              </a:rPr>
              <a:t> Е.О.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bg1"/>
                </a:solidFill>
              </a:rPr>
              <a:t>Дзюба О.М.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bg1"/>
                </a:solidFill>
              </a:rPr>
              <a:t>П</a:t>
            </a:r>
            <a:r>
              <a:rPr lang="ru-RU" sz="2000" b="1" dirty="0">
                <a:solidFill>
                  <a:schemeClr val="bg1"/>
                </a:solidFill>
              </a:rPr>
              <a:t>я</a:t>
            </a:r>
            <a:r>
              <a:rPr lang="uk-UA" sz="2000" b="1" dirty="0" err="1">
                <a:solidFill>
                  <a:schemeClr val="bg1"/>
                </a:solidFill>
              </a:rPr>
              <a:t>тницкий</a:t>
            </a:r>
            <a:r>
              <a:rPr lang="uk-UA" sz="2000" b="1" dirty="0">
                <a:solidFill>
                  <a:schemeClr val="bg1"/>
                </a:solidFill>
              </a:rPr>
              <a:t> Ю.С.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bg1"/>
                </a:solidFill>
              </a:rPr>
              <a:t>Булах И.Е.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err="1">
                <a:solidFill>
                  <a:schemeClr val="bg1"/>
                </a:solidFill>
              </a:rPr>
              <a:t>Вороненко</a:t>
            </a:r>
            <a:r>
              <a:rPr lang="uk-UA" sz="2000" b="1" dirty="0">
                <a:solidFill>
                  <a:schemeClr val="bg1"/>
                </a:solidFill>
              </a:rPr>
              <a:t> Ю.В.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err="1">
                <a:solidFill>
                  <a:schemeClr val="bg1"/>
                </a:solidFill>
              </a:rPr>
              <a:t>Витенко</a:t>
            </a:r>
            <a:r>
              <a:rPr lang="uk-UA" sz="2000" b="1" dirty="0">
                <a:solidFill>
                  <a:schemeClr val="bg1"/>
                </a:solidFill>
              </a:rPr>
              <a:t> И.С.</a:t>
            </a:r>
            <a:endParaRPr lang="en-US" sz="20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bg1"/>
                </a:solidFill>
              </a:rPr>
              <a:t>Москаленко В.Ф.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bg1"/>
                </a:solidFill>
              </a:rPr>
              <a:t>Глушко Л.В.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err="1">
                <a:solidFill>
                  <a:schemeClr val="bg1"/>
                </a:solidFill>
              </a:rPr>
              <a:t>Адамчук</a:t>
            </a:r>
            <a:r>
              <a:rPr lang="uk-UA" sz="2000" b="1" dirty="0">
                <a:solidFill>
                  <a:schemeClr val="bg1"/>
                </a:solidFill>
              </a:rPr>
              <a:t> О.Ф.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err="1">
                <a:solidFill>
                  <a:schemeClr val="bg1"/>
                </a:solidFill>
              </a:rPr>
              <a:t>Герасименко</a:t>
            </a:r>
            <a:r>
              <a:rPr lang="uk-UA" sz="2000" b="1" dirty="0">
                <a:solidFill>
                  <a:schemeClr val="bg1"/>
                </a:solidFill>
              </a:rPr>
              <a:t> А.И.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err="1">
                <a:solidFill>
                  <a:schemeClr val="bg1"/>
                </a:solidFill>
              </a:rPr>
              <a:t>Грузева</a:t>
            </a:r>
            <a:r>
              <a:rPr lang="uk-UA" sz="2000" b="1" dirty="0">
                <a:solidFill>
                  <a:schemeClr val="bg1"/>
                </a:solidFill>
              </a:rPr>
              <a:t> Т.С.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7928" y="1671001"/>
            <a:ext cx="2714644" cy="4401205"/>
          </a:xfrm>
          <a:prstGeom prst="rect">
            <a:avLst/>
          </a:prstGeom>
          <a:solidFill>
            <a:srgbClr val="6699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err="1">
                <a:solidFill>
                  <a:schemeClr val="bg1"/>
                </a:solidFill>
              </a:rPr>
              <a:t>Каплуновский</a:t>
            </a:r>
            <a:r>
              <a:rPr lang="uk-UA" sz="2000" b="1" dirty="0">
                <a:solidFill>
                  <a:schemeClr val="bg1"/>
                </a:solidFill>
              </a:rPr>
              <a:t> П.А.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bg1"/>
                </a:solidFill>
              </a:rPr>
              <a:t>Ковальчук М.Ф.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err="1">
                <a:solidFill>
                  <a:schemeClr val="bg1"/>
                </a:solidFill>
              </a:rPr>
              <a:t>Минцер</a:t>
            </a:r>
            <a:r>
              <a:rPr lang="uk-UA" sz="2000" b="1" dirty="0">
                <a:solidFill>
                  <a:schemeClr val="bg1"/>
                </a:solidFill>
              </a:rPr>
              <a:t> О.П.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err="1">
                <a:solidFill>
                  <a:schemeClr val="bg1"/>
                </a:solidFill>
              </a:rPr>
              <a:t>Сенюта</a:t>
            </a:r>
            <a:r>
              <a:rPr lang="uk-UA" sz="2000" b="1" dirty="0">
                <a:solidFill>
                  <a:schemeClr val="bg1"/>
                </a:solidFill>
              </a:rPr>
              <a:t> И.Я.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bg1"/>
                </a:solidFill>
              </a:rPr>
              <a:t>Сорока О.Я.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err="1">
                <a:solidFill>
                  <a:schemeClr val="bg1"/>
                </a:solidFill>
              </a:rPr>
              <a:t>Винницькая</a:t>
            </a:r>
            <a:r>
              <a:rPr lang="uk-UA" sz="2000" b="1" dirty="0">
                <a:solidFill>
                  <a:schemeClr val="bg1"/>
                </a:solidFill>
              </a:rPr>
              <a:t> М.А.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err="1">
                <a:solidFill>
                  <a:schemeClr val="bg1"/>
                </a:solidFill>
              </a:rPr>
              <a:t>Дулеба</a:t>
            </a:r>
            <a:r>
              <a:rPr lang="uk-UA" sz="2000" b="1" dirty="0">
                <a:solidFill>
                  <a:schemeClr val="bg1"/>
                </a:solidFill>
              </a:rPr>
              <a:t> М.В.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err="1">
                <a:solidFill>
                  <a:schemeClr val="bg1"/>
                </a:solidFill>
              </a:rPr>
              <a:t>Грига</a:t>
            </a:r>
            <a:r>
              <a:rPr lang="uk-UA" sz="2000" b="1" dirty="0">
                <a:solidFill>
                  <a:schemeClr val="bg1"/>
                </a:solidFill>
              </a:rPr>
              <a:t> И.М.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err="1">
                <a:solidFill>
                  <a:schemeClr val="bg1"/>
                </a:solidFill>
              </a:rPr>
              <a:t>Вингловская</a:t>
            </a:r>
            <a:r>
              <a:rPr lang="uk-UA" sz="2000" b="1" dirty="0">
                <a:solidFill>
                  <a:schemeClr val="bg1"/>
                </a:solidFill>
              </a:rPr>
              <a:t> Е.А.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err="1">
                <a:solidFill>
                  <a:schemeClr val="bg1"/>
                </a:solidFill>
              </a:rPr>
              <a:t>Гревцова</a:t>
            </a:r>
            <a:r>
              <a:rPr lang="uk-UA" sz="2000" b="1" dirty="0">
                <a:solidFill>
                  <a:schemeClr val="bg1"/>
                </a:solidFill>
              </a:rPr>
              <a:t> Р.Ю.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err="1">
                <a:solidFill>
                  <a:schemeClr val="bg1"/>
                </a:solidFill>
              </a:rPr>
              <a:t>Глуховский</a:t>
            </a:r>
            <a:r>
              <a:rPr lang="uk-UA" sz="2000" b="1" dirty="0">
                <a:solidFill>
                  <a:schemeClr val="bg1"/>
                </a:solidFill>
              </a:rPr>
              <a:t> В.В.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err="1">
                <a:solidFill>
                  <a:schemeClr val="bg1"/>
                </a:solidFill>
              </a:rPr>
              <a:t>Мусий</a:t>
            </a:r>
            <a:r>
              <a:rPr lang="uk-UA" sz="2000" b="1" dirty="0">
                <a:solidFill>
                  <a:schemeClr val="bg1"/>
                </a:solidFill>
              </a:rPr>
              <a:t> О.С.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err="1">
                <a:solidFill>
                  <a:schemeClr val="bg1"/>
                </a:solidFill>
              </a:rPr>
              <a:t>Дешко</a:t>
            </a:r>
            <a:r>
              <a:rPr lang="uk-UA" sz="2000" b="1" dirty="0">
                <a:solidFill>
                  <a:schemeClr val="bg1"/>
                </a:solidFill>
              </a:rPr>
              <a:t> Л.М.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err="1">
                <a:solidFill>
                  <a:schemeClr val="bg1"/>
                </a:solidFill>
              </a:rPr>
              <a:t>Скалецкая</a:t>
            </a:r>
            <a:r>
              <a:rPr lang="uk-UA" sz="2000" b="1" dirty="0">
                <a:solidFill>
                  <a:schemeClr val="bg1"/>
                </a:solidFill>
              </a:rPr>
              <a:t> З.С.</a:t>
            </a:r>
          </a:p>
        </p:txBody>
      </p:sp>
      <p:sp>
        <p:nvSpPr>
          <p:cNvPr id="15371" name="TextBox 7"/>
          <p:cNvSpPr txBox="1">
            <a:spLocks noChangeArrowheads="1"/>
          </p:cNvSpPr>
          <p:nvPr/>
        </p:nvSpPr>
        <p:spPr bwMode="auto">
          <a:xfrm>
            <a:off x="4214813" y="957263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334C00"/>
                </a:solidFill>
              </a:rPr>
              <a:t>СОСТАВ РАБОЧЕЙ ГРУППЫ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flipV="1">
            <a:off x="1071538" y="4214824"/>
            <a:ext cx="7786710" cy="1643074"/>
          </a:xfrm>
          <a:prstGeom prst="rect">
            <a:avLst/>
          </a:prstGeom>
          <a:solidFill>
            <a:srgbClr val="4F7600"/>
          </a:solidFill>
          <a:ln>
            <a:noFill/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Прямоугольник 26"/>
          <p:cNvSpPr/>
          <p:nvPr/>
        </p:nvSpPr>
        <p:spPr>
          <a:xfrm flipV="1">
            <a:off x="5572132" y="2285992"/>
            <a:ext cx="3429024" cy="857256"/>
          </a:xfrm>
          <a:prstGeom prst="rect">
            <a:avLst/>
          </a:prstGeom>
          <a:solidFill>
            <a:srgbClr val="4F76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25" name="Прямоугольник 24"/>
          <p:cNvSpPr/>
          <p:nvPr/>
        </p:nvSpPr>
        <p:spPr>
          <a:xfrm flipV="1">
            <a:off x="1000100" y="2428862"/>
            <a:ext cx="3286148" cy="642942"/>
          </a:xfrm>
          <a:prstGeom prst="rect">
            <a:avLst/>
          </a:prstGeom>
          <a:solidFill>
            <a:srgbClr val="4F76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>
            <a:off x="5643563" y="1000125"/>
            <a:ext cx="3286125" cy="1214438"/>
          </a:xfrm>
          <a:prstGeom prst="round2SameRect">
            <a:avLst>
              <a:gd name="adj1" fmla="val 8000"/>
              <a:gd name="adj2" fmla="val 0"/>
            </a:avLst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>
            <a:off x="1000125" y="1285875"/>
            <a:ext cx="3286125" cy="1071563"/>
          </a:xfrm>
          <a:prstGeom prst="round2SameRect">
            <a:avLst>
              <a:gd name="adj1" fmla="val 8000"/>
              <a:gd name="adj2" fmla="val 0"/>
            </a:avLst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63" name="Text Box 10"/>
          <p:cNvSpPr txBox="1">
            <a:spLocks noChangeArrowheads="1"/>
          </p:cNvSpPr>
          <p:nvPr/>
        </p:nvSpPr>
        <p:spPr bwMode="auto">
          <a:xfrm>
            <a:off x="1357313" y="4214813"/>
            <a:ext cx="74183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>
                <a:solidFill>
                  <a:schemeClr val="bg1"/>
                </a:solidFill>
              </a:rPr>
              <a:t>совместный проект “Обоснование, разработка и пилотное внедрение учебной  программы учебной дисциплины "Медицинское право" на додипломном уровне в ВМУЗах Украины”</a:t>
            </a:r>
          </a:p>
        </p:txBody>
      </p:sp>
      <p:pic>
        <p:nvPicPr>
          <p:cNvPr id="2064" name="Picture 6" descr="http://nashepodillya.org.ua/wp-content/uploads/2009/03/logo-firs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313" y="1428750"/>
            <a:ext cx="21717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00188" y="2357438"/>
            <a:ext cx="2286000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.М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</a:t>
            </a:r>
            <a:r>
              <a:rPr lang="uk-UA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ДУ</a:t>
            </a:r>
            <a:r>
              <a:rPr lang="uk-UA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НАРОДНЫ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Й </a:t>
            </a:r>
            <a:r>
              <a:rPr lang="uk-UA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ФОНД “В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ОЗРО</a:t>
            </a:r>
            <a:r>
              <a:rPr lang="uk-UA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</a:t>
            </a:r>
            <a:r>
              <a:rPr lang="uk-UA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ЕН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ИЕ</a:t>
            </a:r>
            <a:r>
              <a:rPr lang="uk-UA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” </a:t>
            </a:r>
            <a:endParaRPr lang="uk-UA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57875" y="2214563"/>
            <a:ext cx="2928938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НАЦИОНАЛЬНЫЙ МЕДИЦИНСКИЙ УНИВЕРСИТЕТ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имени</a:t>
            </a:r>
            <a:r>
              <a:rPr lang="uk-UA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А.А.</a:t>
            </a:r>
            <a:r>
              <a:rPr lang="uk-UA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БОГОМОЛЬЦА</a:t>
            </a:r>
            <a:endParaRPr lang="uk-UA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6072188" y="1143000"/>
          <a:ext cx="1492250" cy="1071563"/>
        </p:xfrm>
        <a:graphic>
          <a:graphicData uri="http://schemas.openxmlformats.org/presentationml/2006/ole">
            <p:oleObj spid="_x0000_s2050" name="CorelDRAW" r:id="rId4" imgW="7573320" imgH="5058000" progId="CorelDRAW.Graphic.11">
              <p:embed/>
            </p:oleObj>
          </a:graphicData>
        </a:graphic>
      </p:graphicFrame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7786688" y="1071563"/>
          <a:ext cx="828675" cy="933450"/>
        </p:xfrm>
        <a:graphic>
          <a:graphicData uri="http://schemas.openxmlformats.org/presentationml/2006/ole">
            <p:oleObj spid="_x0000_s2051" name="CorelDRAW" r:id="rId5" imgW="4971960" imgH="5438520" progId="">
              <p:embed/>
            </p:oleObj>
          </a:graphicData>
        </a:graphic>
      </p:graphicFrame>
      <p:sp>
        <p:nvSpPr>
          <p:cNvPr id="31" name="Прямоугольник 30"/>
          <p:cNvSpPr/>
          <p:nvPr/>
        </p:nvSpPr>
        <p:spPr>
          <a:xfrm flipV="1">
            <a:off x="1214414" y="3143248"/>
            <a:ext cx="2928958" cy="928700"/>
          </a:xfrm>
          <a:prstGeom prst="rect">
            <a:avLst/>
          </a:prstGeom>
          <a:solidFill>
            <a:srgbClr val="4F76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2070" name="Прямоугольник 32"/>
          <p:cNvSpPr>
            <a:spLocks noChangeArrowheads="1"/>
          </p:cNvSpPr>
          <p:nvPr/>
        </p:nvSpPr>
        <p:spPr bwMode="auto">
          <a:xfrm>
            <a:off x="1500188" y="3190875"/>
            <a:ext cx="2286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FFFFFF"/>
                </a:solidFill>
              </a:rPr>
              <a:t>И</a:t>
            </a:r>
            <a:r>
              <a:rPr lang="uk-UA" sz="1400" b="1">
                <a:solidFill>
                  <a:srgbClr val="FFFFFF"/>
                </a:solidFill>
              </a:rPr>
              <a:t>Н</a:t>
            </a:r>
            <a:r>
              <a:rPr lang="en-US" sz="1400" b="1">
                <a:solidFill>
                  <a:srgbClr val="FFFFFF"/>
                </a:solidFill>
              </a:rPr>
              <a:t>И</a:t>
            </a:r>
            <a:r>
              <a:rPr lang="uk-UA" sz="1400" b="1">
                <a:solidFill>
                  <a:srgbClr val="FFFFFF"/>
                </a:solidFill>
              </a:rPr>
              <a:t>Ц</a:t>
            </a:r>
            <a:r>
              <a:rPr lang="en-US" sz="1400" b="1">
                <a:solidFill>
                  <a:srgbClr val="FFFFFF"/>
                </a:solidFill>
              </a:rPr>
              <a:t>ИА</a:t>
            </a:r>
            <a:r>
              <a:rPr lang="uk-UA" sz="1400" b="1">
                <a:solidFill>
                  <a:srgbClr val="FFFFFF"/>
                </a:solidFill>
              </a:rPr>
              <a:t>ТИВА “ПРАВО </a:t>
            </a:r>
            <a:r>
              <a:rPr lang="en-US" sz="1400" b="1">
                <a:solidFill>
                  <a:srgbClr val="FFFFFF"/>
                </a:solidFill>
              </a:rPr>
              <a:t>И </a:t>
            </a:r>
            <a:r>
              <a:rPr lang="uk-UA" sz="1400" b="1">
                <a:solidFill>
                  <a:srgbClr val="FFFFFF"/>
                </a:solidFill>
              </a:rPr>
              <a:t> О</a:t>
            </a:r>
            <a:r>
              <a:rPr lang="en-US" sz="1400" b="1">
                <a:solidFill>
                  <a:srgbClr val="FFFFFF"/>
                </a:solidFill>
              </a:rPr>
              <a:t>Х</a:t>
            </a:r>
            <a:r>
              <a:rPr lang="uk-UA" sz="1400" b="1">
                <a:solidFill>
                  <a:srgbClr val="FFFFFF"/>
                </a:solidFill>
              </a:rPr>
              <a:t>Р</a:t>
            </a:r>
            <a:r>
              <a:rPr lang="en-US" sz="1400" b="1">
                <a:solidFill>
                  <a:srgbClr val="FFFFFF"/>
                </a:solidFill>
              </a:rPr>
              <a:t>А</a:t>
            </a:r>
            <a:r>
              <a:rPr lang="uk-UA" sz="1400" b="1">
                <a:solidFill>
                  <a:srgbClr val="FFFFFF"/>
                </a:solidFill>
              </a:rPr>
              <a:t>НА ЗДОРОВ</a:t>
            </a:r>
            <a:r>
              <a:rPr lang="en-US" sz="1400" b="1">
                <a:solidFill>
                  <a:srgbClr val="FFFFFF"/>
                </a:solidFill>
              </a:rPr>
              <a:t>Ь</a:t>
            </a:r>
            <a:r>
              <a:rPr lang="uk-UA" sz="1400" b="1">
                <a:solidFill>
                  <a:srgbClr val="FFFFFF"/>
                </a:solidFill>
              </a:rPr>
              <a:t>Я”</a:t>
            </a:r>
            <a:endParaRPr lang="uk-UA" sz="1400"/>
          </a:p>
        </p:txBody>
      </p:sp>
      <p:sp>
        <p:nvSpPr>
          <p:cNvPr id="4128" name="Прямоугольник 33"/>
          <p:cNvSpPr>
            <a:spLocks noChangeArrowheads="1"/>
          </p:cNvSpPr>
          <p:nvPr/>
        </p:nvSpPr>
        <p:spPr bwMode="auto">
          <a:xfrm>
            <a:off x="5857884" y="3214686"/>
            <a:ext cx="2857500" cy="954107"/>
          </a:xfrm>
          <a:prstGeom prst="rect">
            <a:avLst/>
          </a:prstGeom>
          <a:solidFill>
            <a:srgbClr val="4F76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FFFF"/>
                </a:solidFill>
              </a:rPr>
              <a:t>ЛАБОРАТОРИЯ СТРАТЕГИЧЕСКИХ ИССЛЕДОВАНИЙ  В ЗДРАВООХРАНЕНИИ</a:t>
            </a:r>
            <a:endParaRPr lang="uk-UA" sz="1400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58C053-7198-4094-BA21-29E9D0D945A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142976" y="142852"/>
            <a:ext cx="750099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ОРГАНИЗАЦИОННАЯ ДЕЯТЕЛЬНОСТЬ ПО  РАЗРАБОТКЕ УЧЕБНОЙ  ДИСЦИПЛИНЫ “МЕДИЦИНСКОЕ  ПРАВО”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My Documents\Gruzeva\Pravo\Проект\Final\Фото_засідання_18.03.09\DSC005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1428736"/>
            <a:ext cx="2928958" cy="1952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D:\My Documents\Gruzeva\Pravo\Проект\Final\Фото_засідання_18.03.09\DSC0053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3857628"/>
            <a:ext cx="300039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FEB73A-6337-4922-9DF9-DD0CE1EFA23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grpSp>
        <p:nvGrpSpPr>
          <p:cNvPr id="2" name="Группа 13"/>
          <p:cNvGrpSpPr/>
          <p:nvPr/>
        </p:nvGrpSpPr>
        <p:grpSpPr>
          <a:xfrm>
            <a:off x="5214942" y="1214422"/>
            <a:ext cx="3685234" cy="1047750"/>
            <a:chOff x="1791657" y="2883296"/>
            <a:chExt cx="3185168" cy="1047750"/>
          </a:xfrm>
          <a:scene3d>
            <a:camera prst="orthographicFront"/>
            <a:lightRig rig="flat" dir="t"/>
          </a:scene3d>
        </p:grpSpPr>
        <p:sp>
          <p:nvSpPr>
            <p:cNvPr id="18" name="Прямоугольник с двумя скругленными соседними углами 17"/>
            <p:cNvSpPr/>
            <p:nvPr/>
          </p:nvSpPr>
          <p:spPr>
            <a:xfrm rot="5400000">
              <a:off x="2860366" y="1814587"/>
              <a:ext cx="1047750" cy="3185168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1791658" y="2934443"/>
              <a:ext cx="3134021" cy="9454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0490" tIns="55245" rIns="110490" bIns="55245" spcCol="1270" anchor="ctr"/>
            <a:lstStyle/>
            <a:p>
              <a:pPr marL="285750" lvl="1" indent="-285750" defTabSz="12890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uk-UA" sz="2900"/>
            </a:p>
            <a:p>
              <a:pPr marL="285750" lvl="1" indent="-285750" defTabSz="12890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uk-UA" sz="2900"/>
            </a:p>
          </p:txBody>
        </p:sp>
      </p:grpSp>
      <p:grpSp>
        <p:nvGrpSpPr>
          <p:cNvPr id="3" name="Группа 14"/>
          <p:cNvGrpSpPr/>
          <p:nvPr/>
        </p:nvGrpSpPr>
        <p:grpSpPr>
          <a:xfrm>
            <a:off x="3857620" y="1214422"/>
            <a:ext cx="1505905" cy="1059662"/>
            <a:chOff x="0" y="2752328"/>
            <a:chExt cx="1791657" cy="1309687"/>
          </a:xfrm>
          <a:scene3d>
            <a:camera prst="orthographicFront"/>
            <a:lightRig rig="flat" dir="t"/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0" y="2752328"/>
              <a:ext cx="1791657" cy="1309687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12259"/>
                <a:satOff val="12919"/>
                <a:lumOff val="14039"/>
                <a:alphaOff val="0"/>
              </a:schemeClr>
            </a:fillRef>
            <a:effectRef idx="2">
              <a:schemeClr val="accent1">
                <a:shade val="80000"/>
                <a:hueOff val="12259"/>
                <a:satOff val="12919"/>
                <a:lumOff val="1403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6"/>
            <p:cNvSpPr/>
            <p:nvPr/>
          </p:nvSpPr>
          <p:spPr>
            <a:xfrm>
              <a:off x="63934" y="2816262"/>
              <a:ext cx="1663789" cy="11818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9540" tIns="64770" rIns="129540" bIns="64770" spcCol="1270" anchor="ctr"/>
            <a:lstStyle/>
            <a:p>
              <a:pPr algn="ctr" defTabSz="1511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uk-UA" sz="3400"/>
            </a:p>
          </p:txBody>
        </p:sp>
      </p:grpSp>
      <p:sp>
        <p:nvSpPr>
          <p:cNvPr id="16391" name="TextBox 19"/>
          <p:cNvSpPr txBox="1">
            <a:spLocks noChangeArrowheads="1"/>
          </p:cNvSpPr>
          <p:nvPr/>
        </p:nvSpPr>
        <p:spPr bwMode="auto">
          <a:xfrm>
            <a:off x="3929063" y="1428750"/>
            <a:ext cx="1214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334C00"/>
                </a:solidFill>
              </a:rPr>
              <a:t>18.12.</a:t>
            </a:r>
          </a:p>
          <a:p>
            <a:pPr algn="ctr"/>
            <a:r>
              <a:rPr lang="uk-UA" sz="2000" b="1">
                <a:solidFill>
                  <a:srgbClr val="334C00"/>
                </a:solidFill>
              </a:rPr>
              <a:t>2007г.</a:t>
            </a:r>
            <a:endParaRPr lang="uk-UA" sz="2000">
              <a:solidFill>
                <a:srgbClr val="334C00"/>
              </a:solidFill>
            </a:endParaRPr>
          </a:p>
        </p:txBody>
      </p:sp>
      <p:sp>
        <p:nvSpPr>
          <p:cNvPr id="16392" name="Text Box 11"/>
          <p:cNvSpPr txBox="1">
            <a:spLocks noChangeArrowheads="1"/>
          </p:cNvSpPr>
          <p:nvPr/>
        </p:nvSpPr>
        <p:spPr bwMode="auto">
          <a:xfrm>
            <a:off x="5357813" y="1357313"/>
            <a:ext cx="35004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200" b="1">
                <a:solidFill>
                  <a:srgbClr val="334C00"/>
                </a:solidFill>
              </a:rPr>
              <a:t>І зас</a:t>
            </a:r>
            <a:r>
              <a:rPr lang="en-US" sz="2200" b="1">
                <a:solidFill>
                  <a:srgbClr val="334C00"/>
                </a:solidFill>
              </a:rPr>
              <a:t>е</a:t>
            </a:r>
            <a:r>
              <a:rPr lang="uk-UA" sz="2200" b="1">
                <a:solidFill>
                  <a:srgbClr val="334C00"/>
                </a:solidFill>
              </a:rPr>
              <a:t>дан</a:t>
            </a:r>
            <a:r>
              <a:rPr lang="en-US" sz="2200" b="1">
                <a:solidFill>
                  <a:srgbClr val="334C00"/>
                </a:solidFill>
              </a:rPr>
              <a:t>ие</a:t>
            </a:r>
            <a:r>
              <a:rPr lang="uk-UA" sz="2200" b="1">
                <a:solidFill>
                  <a:srgbClr val="334C00"/>
                </a:solidFill>
              </a:rPr>
              <a:t> р</a:t>
            </a:r>
            <a:r>
              <a:rPr lang="en-US" sz="2200" b="1">
                <a:solidFill>
                  <a:srgbClr val="334C00"/>
                </a:solidFill>
              </a:rPr>
              <a:t>а</a:t>
            </a:r>
            <a:r>
              <a:rPr lang="uk-UA" sz="2200" b="1">
                <a:solidFill>
                  <a:srgbClr val="334C00"/>
                </a:solidFill>
              </a:rPr>
              <a:t>боч</a:t>
            </a:r>
            <a:r>
              <a:rPr lang="en-US" sz="2200" b="1">
                <a:solidFill>
                  <a:srgbClr val="334C00"/>
                </a:solidFill>
              </a:rPr>
              <a:t>ей</a:t>
            </a:r>
            <a:r>
              <a:rPr lang="uk-UA" sz="2200" b="1">
                <a:solidFill>
                  <a:srgbClr val="334C00"/>
                </a:solidFill>
              </a:rPr>
              <a:t> груп</a:t>
            </a:r>
            <a:r>
              <a:rPr lang="en-US" sz="2200" b="1">
                <a:solidFill>
                  <a:srgbClr val="334C00"/>
                </a:solidFill>
              </a:rPr>
              <a:t>п</a:t>
            </a:r>
            <a:r>
              <a:rPr lang="ru-RU" sz="2200" b="1">
                <a:solidFill>
                  <a:srgbClr val="334C00"/>
                </a:solidFill>
              </a:rPr>
              <a:t>ы </a:t>
            </a:r>
            <a:r>
              <a:rPr lang="uk-UA" sz="2200" b="1">
                <a:solidFill>
                  <a:srgbClr val="334C00"/>
                </a:solidFill>
              </a:rPr>
              <a:t>(МЗ Украины)</a:t>
            </a:r>
          </a:p>
        </p:txBody>
      </p:sp>
      <p:grpSp>
        <p:nvGrpSpPr>
          <p:cNvPr id="4" name="Группа 21"/>
          <p:cNvGrpSpPr/>
          <p:nvPr/>
        </p:nvGrpSpPr>
        <p:grpSpPr>
          <a:xfrm>
            <a:off x="5214942" y="2465294"/>
            <a:ext cx="3685234" cy="1047750"/>
            <a:chOff x="1791657" y="2883296"/>
            <a:chExt cx="3185168" cy="1047750"/>
          </a:xfrm>
          <a:scene3d>
            <a:camera prst="orthographicFront"/>
            <a:lightRig rig="flat" dir="t"/>
          </a:scene3d>
        </p:grpSpPr>
        <p:sp>
          <p:nvSpPr>
            <p:cNvPr id="23" name="Прямоугольник с двумя скругленными соседними углами 22"/>
            <p:cNvSpPr/>
            <p:nvPr/>
          </p:nvSpPr>
          <p:spPr>
            <a:xfrm rot="5400000">
              <a:off x="2860366" y="1814587"/>
              <a:ext cx="1047750" cy="3185168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1791658" y="2934443"/>
              <a:ext cx="3134021" cy="9454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0490" tIns="55245" rIns="110490" bIns="55245" spcCol="1270" anchor="ctr"/>
            <a:lstStyle/>
            <a:p>
              <a:pPr marL="285750" lvl="1" indent="-285750" defTabSz="12890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uk-UA" sz="2900"/>
            </a:p>
            <a:p>
              <a:pPr marL="285750" lvl="1" indent="-285750" defTabSz="12890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uk-UA" sz="2900"/>
            </a:p>
          </p:txBody>
        </p:sp>
      </p:grpSp>
      <p:grpSp>
        <p:nvGrpSpPr>
          <p:cNvPr id="5" name="Группа 24"/>
          <p:cNvGrpSpPr/>
          <p:nvPr/>
        </p:nvGrpSpPr>
        <p:grpSpPr>
          <a:xfrm>
            <a:off x="3857620" y="2465294"/>
            <a:ext cx="1505905" cy="1059662"/>
            <a:chOff x="0" y="2752328"/>
            <a:chExt cx="1791657" cy="1309687"/>
          </a:xfrm>
          <a:scene3d>
            <a:camera prst="orthographicFront"/>
            <a:lightRig rig="flat" dir="t"/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0" y="2752328"/>
              <a:ext cx="1791657" cy="1309687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12259"/>
                <a:satOff val="12919"/>
                <a:lumOff val="14039"/>
                <a:alphaOff val="0"/>
              </a:schemeClr>
            </a:fillRef>
            <a:effectRef idx="2">
              <a:schemeClr val="accent1">
                <a:shade val="80000"/>
                <a:hueOff val="12259"/>
                <a:satOff val="12919"/>
                <a:lumOff val="1403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6"/>
            <p:cNvSpPr/>
            <p:nvPr/>
          </p:nvSpPr>
          <p:spPr>
            <a:xfrm>
              <a:off x="63934" y="2816262"/>
              <a:ext cx="1663789" cy="11818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9540" tIns="64770" rIns="129540" bIns="64770" spcCol="1270" anchor="ctr"/>
            <a:lstStyle/>
            <a:p>
              <a:pPr algn="ctr" defTabSz="1511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uk-UA" sz="3400"/>
            </a:p>
          </p:txBody>
        </p:sp>
      </p:grpSp>
      <p:sp>
        <p:nvSpPr>
          <p:cNvPr id="16395" name="TextBox 27"/>
          <p:cNvSpPr txBox="1">
            <a:spLocks noChangeArrowheads="1"/>
          </p:cNvSpPr>
          <p:nvPr/>
        </p:nvSpPr>
        <p:spPr bwMode="auto">
          <a:xfrm>
            <a:off x="3929063" y="2679700"/>
            <a:ext cx="1214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334C00"/>
                </a:solidFill>
              </a:rPr>
              <a:t>18.</a:t>
            </a:r>
            <a:r>
              <a:rPr lang="en-US" sz="2000" b="1">
                <a:solidFill>
                  <a:srgbClr val="334C00"/>
                </a:solidFill>
              </a:rPr>
              <a:t>03</a:t>
            </a:r>
            <a:r>
              <a:rPr lang="uk-UA" sz="2000" b="1">
                <a:solidFill>
                  <a:srgbClr val="334C00"/>
                </a:solidFill>
              </a:rPr>
              <a:t>.</a:t>
            </a:r>
          </a:p>
          <a:p>
            <a:pPr algn="ctr"/>
            <a:r>
              <a:rPr lang="uk-UA" sz="2000" b="1">
                <a:solidFill>
                  <a:srgbClr val="334C00"/>
                </a:solidFill>
              </a:rPr>
              <a:t>200</a:t>
            </a:r>
            <a:r>
              <a:rPr lang="en-US" sz="2000" b="1">
                <a:solidFill>
                  <a:srgbClr val="334C00"/>
                </a:solidFill>
              </a:rPr>
              <a:t>9</a:t>
            </a:r>
            <a:r>
              <a:rPr lang="uk-UA" sz="2000" b="1">
                <a:solidFill>
                  <a:srgbClr val="334C00"/>
                </a:solidFill>
              </a:rPr>
              <a:t> г.</a:t>
            </a:r>
            <a:endParaRPr lang="uk-UA" sz="2000">
              <a:solidFill>
                <a:srgbClr val="334C00"/>
              </a:solidFill>
            </a:endParaRPr>
          </a:p>
        </p:txBody>
      </p:sp>
      <p:sp>
        <p:nvSpPr>
          <p:cNvPr id="16396" name="Text Box 11"/>
          <p:cNvSpPr txBox="1">
            <a:spLocks noChangeArrowheads="1"/>
          </p:cNvSpPr>
          <p:nvPr/>
        </p:nvSpPr>
        <p:spPr bwMode="auto">
          <a:xfrm>
            <a:off x="5357813" y="2428875"/>
            <a:ext cx="35004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200" b="1">
                <a:solidFill>
                  <a:srgbClr val="334C00"/>
                </a:solidFill>
              </a:rPr>
              <a:t>І</a:t>
            </a:r>
            <a:r>
              <a:rPr lang="en-US" sz="2200" b="1">
                <a:solidFill>
                  <a:srgbClr val="334C00"/>
                </a:solidFill>
              </a:rPr>
              <a:t>I</a:t>
            </a:r>
            <a:r>
              <a:rPr lang="uk-UA" sz="2200" b="1">
                <a:solidFill>
                  <a:srgbClr val="334C00"/>
                </a:solidFill>
              </a:rPr>
              <a:t> заседание рабочей группы  (НМУ имени А.А. Богомольца)</a:t>
            </a:r>
          </a:p>
        </p:txBody>
      </p:sp>
      <p:grpSp>
        <p:nvGrpSpPr>
          <p:cNvPr id="8" name="Группа 29"/>
          <p:cNvGrpSpPr/>
          <p:nvPr/>
        </p:nvGrpSpPr>
        <p:grpSpPr>
          <a:xfrm>
            <a:off x="5214942" y="3751178"/>
            <a:ext cx="3685234" cy="1047750"/>
            <a:chOff x="1791657" y="2883296"/>
            <a:chExt cx="3185168" cy="1047750"/>
          </a:xfrm>
          <a:scene3d>
            <a:camera prst="orthographicFront"/>
            <a:lightRig rig="flat" dir="t"/>
          </a:scene3d>
        </p:grpSpPr>
        <p:sp>
          <p:nvSpPr>
            <p:cNvPr id="31" name="Прямоугольник с двумя скругленными соседними углами 30"/>
            <p:cNvSpPr/>
            <p:nvPr/>
          </p:nvSpPr>
          <p:spPr>
            <a:xfrm rot="5400000">
              <a:off x="2860366" y="1814587"/>
              <a:ext cx="1047750" cy="3185168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Прямоугольник 31"/>
            <p:cNvSpPr/>
            <p:nvPr/>
          </p:nvSpPr>
          <p:spPr>
            <a:xfrm>
              <a:off x="1791658" y="2934443"/>
              <a:ext cx="3134021" cy="9454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0490" tIns="55245" rIns="110490" bIns="55245" spcCol="1270" anchor="ctr"/>
            <a:lstStyle/>
            <a:p>
              <a:pPr marL="285750" lvl="1" indent="-285750" defTabSz="12890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uk-UA" sz="2900"/>
            </a:p>
            <a:p>
              <a:pPr marL="285750" lvl="1" indent="-285750" defTabSz="12890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uk-UA" sz="2900"/>
            </a:p>
          </p:txBody>
        </p:sp>
      </p:grpSp>
      <p:grpSp>
        <p:nvGrpSpPr>
          <p:cNvPr id="9" name="Группа 32"/>
          <p:cNvGrpSpPr/>
          <p:nvPr/>
        </p:nvGrpSpPr>
        <p:grpSpPr>
          <a:xfrm>
            <a:off x="3857620" y="3751178"/>
            <a:ext cx="1505905" cy="1059662"/>
            <a:chOff x="0" y="2752328"/>
            <a:chExt cx="1791657" cy="1309687"/>
          </a:xfrm>
          <a:scene3d>
            <a:camera prst="orthographicFront"/>
            <a:lightRig rig="flat" dir="t"/>
          </a:scene3d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0" y="2752328"/>
              <a:ext cx="1791657" cy="1309687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12259"/>
                <a:satOff val="12919"/>
                <a:lumOff val="14039"/>
                <a:alphaOff val="0"/>
              </a:schemeClr>
            </a:fillRef>
            <a:effectRef idx="2">
              <a:schemeClr val="accent1">
                <a:shade val="80000"/>
                <a:hueOff val="12259"/>
                <a:satOff val="12919"/>
                <a:lumOff val="1403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Скругленный прямоугольник 6"/>
            <p:cNvSpPr/>
            <p:nvPr/>
          </p:nvSpPr>
          <p:spPr>
            <a:xfrm>
              <a:off x="63934" y="2816262"/>
              <a:ext cx="1663789" cy="11818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9540" tIns="64770" rIns="129540" bIns="64770" spcCol="1270" anchor="ctr"/>
            <a:lstStyle/>
            <a:p>
              <a:pPr algn="ctr" defTabSz="1511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uk-UA" sz="3400"/>
            </a:p>
          </p:txBody>
        </p:sp>
      </p:grpSp>
      <p:sp>
        <p:nvSpPr>
          <p:cNvPr id="16399" name="TextBox 35"/>
          <p:cNvSpPr txBox="1">
            <a:spLocks noChangeArrowheads="1"/>
          </p:cNvSpPr>
          <p:nvPr/>
        </p:nvSpPr>
        <p:spPr bwMode="auto">
          <a:xfrm>
            <a:off x="3929063" y="3965575"/>
            <a:ext cx="1214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334C00"/>
                </a:solidFill>
              </a:rPr>
              <a:t>26</a:t>
            </a:r>
            <a:r>
              <a:rPr lang="uk-UA" sz="2000" b="1">
                <a:solidFill>
                  <a:srgbClr val="334C00"/>
                </a:solidFill>
              </a:rPr>
              <a:t>.</a:t>
            </a:r>
            <a:r>
              <a:rPr lang="en-US" sz="2000" b="1">
                <a:solidFill>
                  <a:srgbClr val="334C00"/>
                </a:solidFill>
              </a:rPr>
              <a:t>05</a:t>
            </a:r>
            <a:r>
              <a:rPr lang="uk-UA" sz="2000" b="1">
                <a:solidFill>
                  <a:srgbClr val="334C00"/>
                </a:solidFill>
              </a:rPr>
              <a:t>.</a:t>
            </a:r>
          </a:p>
          <a:p>
            <a:pPr algn="ctr"/>
            <a:r>
              <a:rPr lang="uk-UA" sz="2000" b="1">
                <a:solidFill>
                  <a:srgbClr val="334C00"/>
                </a:solidFill>
              </a:rPr>
              <a:t>200</a:t>
            </a:r>
            <a:r>
              <a:rPr lang="en-US" sz="2000" b="1">
                <a:solidFill>
                  <a:srgbClr val="334C00"/>
                </a:solidFill>
              </a:rPr>
              <a:t>9</a:t>
            </a:r>
            <a:r>
              <a:rPr lang="uk-UA" sz="2000" b="1">
                <a:solidFill>
                  <a:srgbClr val="334C00"/>
                </a:solidFill>
              </a:rPr>
              <a:t> г.</a:t>
            </a:r>
            <a:endParaRPr lang="uk-UA" sz="2000">
              <a:solidFill>
                <a:srgbClr val="334C00"/>
              </a:solidFill>
            </a:endParaRPr>
          </a:p>
        </p:txBody>
      </p:sp>
      <p:sp>
        <p:nvSpPr>
          <p:cNvPr id="16400" name="Text Box 11"/>
          <p:cNvSpPr txBox="1">
            <a:spLocks noChangeArrowheads="1"/>
          </p:cNvSpPr>
          <p:nvPr/>
        </p:nvSpPr>
        <p:spPr bwMode="auto">
          <a:xfrm>
            <a:off x="5357813" y="3714750"/>
            <a:ext cx="35004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200" b="1">
                <a:solidFill>
                  <a:srgbClr val="334C00"/>
                </a:solidFill>
              </a:rPr>
              <a:t>І</a:t>
            </a:r>
            <a:r>
              <a:rPr lang="en-US" sz="2200" b="1">
                <a:solidFill>
                  <a:srgbClr val="334C00"/>
                </a:solidFill>
              </a:rPr>
              <a:t>II</a:t>
            </a:r>
            <a:r>
              <a:rPr lang="uk-UA" sz="2200" b="1">
                <a:solidFill>
                  <a:srgbClr val="334C00"/>
                </a:solidFill>
              </a:rPr>
              <a:t> заседание рабочей группы  (НМУ имени А.А. Богомольца)</a:t>
            </a:r>
          </a:p>
        </p:txBody>
      </p:sp>
      <p:sp>
        <p:nvSpPr>
          <p:cNvPr id="16401" name="Text Box 11"/>
          <p:cNvSpPr txBox="1">
            <a:spLocks noChangeArrowheads="1"/>
          </p:cNvSpPr>
          <p:nvPr/>
        </p:nvSpPr>
        <p:spPr bwMode="auto">
          <a:xfrm>
            <a:off x="5357813" y="5072063"/>
            <a:ext cx="3571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>
                <a:solidFill>
                  <a:srgbClr val="334C00"/>
                </a:solidFill>
              </a:rPr>
              <a:t>ПРИ  УЧАСТИИ ПРЕДСТАВИТЕЛЕЙ  МЕЖДУНАРОДНОГО ФОНДА “ВОЗРОЖДЕНИЕ”</a:t>
            </a:r>
          </a:p>
        </p:txBody>
      </p:sp>
      <p:sp>
        <p:nvSpPr>
          <p:cNvPr id="39" name="Дуга 38"/>
          <p:cNvSpPr/>
          <p:nvPr/>
        </p:nvSpPr>
        <p:spPr>
          <a:xfrm>
            <a:off x="5000625" y="4929188"/>
            <a:ext cx="4143375" cy="1428750"/>
          </a:xfrm>
          <a:prstGeom prst="arc">
            <a:avLst>
              <a:gd name="adj1" fmla="val 9773582"/>
              <a:gd name="adj2" fmla="val 21191513"/>
            </a:avLst>
          </a:prstGeom>
          <a:ln>
            <a:solidFill>
              <a:srgbClr val="6699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33" name="Прямоугольник 32"/>
          <p:cNvSpPr/>
          <p:nvPr/>
        </p:nvSpPr>
        <p:spPr>
          <a:xfrm>
            <a:off x="1214414" y="0"/>
            <a:ext cx="728667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ОРГАНИЗАЦИОННАЯ ДЕЯТЕЛЬНОСТЬ ПО  РАЗРАБОТКЕ УЧЕБНОЙ  ДИСЦИПЛИНЫ “МЕДИЦИНСКОЕ  ПРАВО”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Box 9"/>
          <p:cNvSpPr txBox="1">
            <a:spLocks noChangeArrowheads="1"/>
          </p:cNvSpPr>
          <p:nvPr/>
        </p:nvSpPr>
        <p:spPr bwMode="auto">
          <a:xfrm>
            <a:off x="1857356" y="3357562"/>
            <a:ext cx="65008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МЕДИКО-ПРАВОВОЙ БЛОК ДОКЛАДОВ: </a:t>
            </a:r>
          </a:p>
        </p:txBody>
      </p:sp>
      <p:pic>
        <p:nvPicPr>
          <p:cNvPr id="17411" name="Picture 2" descr="C:\Documents and Settings\user\Рабочий стол\Олег\Logo konf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37379"/>
          <a:stretch>
            <a:fillRect/>
          </a:stretch>
        </p:blipFill>
        <p:spPr bwMode="auto">
          <a:xfrm>
            <a:off x="3214688" y="1643063"/>
            <a:ext cx="85725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" descr="D:\My Documents\Gruzeva\Foto08-09\Наукова\НМУ ВОЗ\IMG_84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643063"/>
            <a:ext cx="2463800" cy="1643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/>
          <a:srcRect l="33398" t="10742" r="32617" b="6250"/>
          <a:stretch>
            <a:fillRect/>
          </a:stretch>
        </p:blipFill>
        <p:spPr bwMode="auto">
          <a:xfrm>
            <a:off x="3214688" y="2357438"/>
            <a:ext cx="682625" cy="100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5"/>
          <a:srcRect l="35538" t="44922" r="36392" b="36220"/>
          <a:stretch>
            <a:fillRect/>
          </a:stretch>
        </p:blipFill>
        <p:spPr bwMode="auto">
          <a:xfrm>
            <a:off x="642938" y="4000500"/>
            <a:ext cx="4143375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57189" y="0"/>
            <a:ext cx="892971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20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ОРГАНИЗАЦИОННО-МЕТОДИЧЕСКАЯ  ДЕЯТЕЛЬНОСТЬ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ПО  РАЗРАБОТКЕ УЧЕБНОЙ ДИСЦИПЛИНЫ “МЕДИЦИНСКОЕ ПРАВО”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B0D328-BED1-4C38-8383-8C6CE2A8B31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85852" y="928670"/>
            <a:ext cx="7643866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11430">
                  <a:solidFill>
                    <a:srgbClr val="669900"/>
                  </a:solidFill>
                </a:ln>
                <a:solidFill>
                  <a:srgbClr val="66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МЕЖДУНАРОДНАЯ НАУЧНО-ПРАКТИЧЕСКАЯ КОНФЕРЕНЦИЯ </a:t>
            </a:r>
            <a:r>
              <a:rPr lang="uk-UA" sz="2000" b="1" dirty="0" err="1">
                <a:ln w="11430">
                  <a:solidFill>
                    <a:srgbClr val="669900"/>
                  </a:solidFill>
                </a:ln>
                <a:solidFill>
                  <a:srgbClr val="66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КО</a:t>
            </a:r>
            <a:r>
              <a:rPr lang="uk-UA" sz="2000" b="1" dirty="0">
                <a:ln w="11430">
                  <a:solidFill>
                    <a:srgbClr val="669900"/>
                  </a:solidFill>
                </a:ln>
                <a:solidFill>
                  <a:srgbClr val="66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ВСЕМИРНОМУ ДНЮ ЗДОРОВЬ</a:t>
            </a:r>
            <a:r>
              <a:rPr lang="ru-RU" sz="2000" b="1" dirty="0">
                <a:ln w="11430">
                  <a:solidFill>
                    <a:srgbClr val="669900"/>
                  </a:solidFill>
                </a:ln>
                <a:solidFill>
                  <a:srgbClr val="66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Я </a:t>
            </a:r>
            <a:endParaRPr lang="uk-UA" sz="2000" b="1" dirty="0">
              <a:ln w="11430">
                <a:solidFill>
                  <a:srgbClr val="669900"/>
                </a:solidFill>
              </a:ln>
              <a:solidFill>
                <a:srgbClr val="66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17418" name="Picture 1" descr="D:\My Documents\Gruzeva\Foto_09-10\Наукова\health_day_2010\IMG_6751.JPG"/>
          <p:cNvPicPr>
            <a:picLocks noChangeAspect="1" noChangeArrowheads="1"/>
          </p:cNvPicPr>
          <p:nvPr/>
        </p:nvPicPr>
        <p:blipFill>
          <a:blip r:embed="rId6"/>
          <a:srcRect r="53333"/>
          <a:stretch>
            <a:fillRect/>
          </a:stretch>
        </p:blipFill>
        <p:spPr bwMode="auto">
          <a:xfrm>
            <a:off x="7643813" y="1643063"/>
            <a:ext cx="14287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D:\My Documents\Gruzeva\Foto_09-10\Наукова\health_day_2010\IMG_670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8" y="1643063"/>
            <a:ext cx="2465387" cy="1643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6" descr="http://www.who.int/entity/world-health-day/2010/whd_2010_en_logo_colour.jp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572250" y="1714500"/>
            <a:ext cx="930275" cy="357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9"/>
          <a:srcRect l="31250" t="7857" r="30357" b="5714"/>
          <a:stretch>
            <a:fillRect/>
          </a:stretch>
        </p:blipFill>
        <p:spPr bwMode="auto">
          <a:xfrm>
            <a:off x="6715125" y="2335213"/>
            <a:ext cx="711200" cy="100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22" name="Picture 3"/>
          <p:cNvPicPr>
            <a:picLocks noChangeAspect="1" noChangeArrowheads="1"/>
          </p:cNvPicPr>
          <p:nvPr/>
        </p:nvPicPr>
        <p:blipFill>
          <a:blip r:embed="rId10"/>
          <a:srcRect l="33855" t="35001" r="35417" b="27499"/>
          <a:stretch>
            <a:fillRect/>
          </a:stretch>
        </p:blipFill>
        <p:spPr bwMode="auto">
          <a:xfrm>
            <a:off x="5267325" y="3714750"/>
            <a:ext cx="3090863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857356" y="5880040"/>
            <a:ext cx="1857388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1430">
                  <a:solidFill>
                    <a:srgbClr val="669900"/>
                  </a:solidFill>
                </a:ln>
                <a:solidFill>
                  <a:srgbClr val="66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2009 </a:t>
            </a:r>
            <a:r>
              <a:rPr lang="ru-RU" b="1" dirty="0">
                <a:ln w="11430">
                  <a:solidFill>
                    <a:srgbClr val="669900"/>
                  </a:solidFill>
                </a:ln>
                <a:solidFill>
                  <a:srgbClr val="66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г</a:t>
            </a:r>
            <a:r>
              <a:rPr lang="uk-UA" b="1" dirty="0">
                <a:ln w="11430">
                  <a:solidFill>
                    <a:srgbClr val="669900"/>
                  </a:solidFill>
                </a:ln>
                <a:solidFill>
                  <a:srgbClr val="66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5074" y="5880040"/>
            <a:ext cx="1857388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1430">
                  <a:solidFill>
                    <a:srgbClr val="669900"/>
                  </a:solidFill>
                </a:ln>
                <a:solidFill>
                  <a:srgbClr val="66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20</a:t>
            </a:r>
            <a:r>
              <a:rPr lang="ru-RU" b="1" dirty="0">
                <a:ln w="11430">
                  <a:solidFill>
                    <a:srgbClr val="669900"/>
                  </a:solidFill>
                </a:ln>
                <a:solidFill>
                  <a:srgbClr val="66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10 г</a:t>
            </a:r>
            <a:r>
              <a:rPr lang="uk-UA" b="1" dirty="0">
                <a:ln w="11430">
                  <a:solidFill>
                    <a:srgbClr val="669900"/>
                  </a:solidFill>
                </a:ln>
                <a:solidFill>
                  <a:srgbClr val="66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7206" y="90805"/>
            <a:ext cx="8715404" cy="98074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179388" indent="-179388">
              <a:lnSpc>
                <a:spcPct val="95000"/>
              </a:lnSpc>
              <a:tabLst>
                <a:tab pos="179388" algn="l"/>
                <a:tab pos="585788" algn="l"/>
                <a:tab pos="992188" algn="l"/>
                <a:tab pos="1400175" algn="l"/>
                <a:tab pos="1808163" algn="l"/>
                <a:tab pos="2216150" algn="l"/>
                <a:tab pos="2622550" algn="l"/>
                <a:tab pos="3030538" algn="l"/>
                <a:tab pos="3438525" algn="l"/>
                <a:tab pos="3844925" algn="l"/>
                <a:tab pos="4252913" algn="l"/>
                <a:tab pos="4660900" algn="l"/>
                <a:tab pos="5067300" algn="l"/>
                <a:tab pos="5475288" algn="l"/>
                <a:tab pos="5883275" algn="l"/>
                <a:tab pos="6291263" algn="l"/>
                <a:tab pos="6697663" algn="l"/>
                <a:tab pos="7105650" algn="l"/>
                <a:tab pos="7513638" algn="l"/>
                <a:tab pos="7920038" algn="l"/>
                <a:tab pos="8328025" algn="l"/>
              </a:tabLst>
              <a:defRPr/>
            </a:pPr>
            <a:r>
              <a:rPr lang="en-GB" sz="2000" b="1" kern="1200" dirty="0" smtClean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КЛЮЧ</a:t>
            </a:r>
            <a:r>
              <a:rPr lang="ru-RU" sz="2000" b="1" kern="1200" dirty="0" smtClean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ЕВЫЕ</a:t>
            </a:r>
            <a:r>
              <a:rPr lang="en-GB" sz="2000" b="1" kern="1200" dirty="0" smtClean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000" b="1" kern="1200" dirty="0" smtClean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ВОПРОСЫ</a:t>
            </a:r>
            <a:r>
              <a:rPr lang="uk-UA" sz="2000" b="1" kern="1200" dirty="0" smtClean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ПРЕПОДАВАНИЯ</a:t>
            </a:r>
            <a:r>
              <a:rPr lang="en-GB" sz="2000" b="1" kern="1200" dirty="0" smtClean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ДИСЦИПЛ</a:t>
            </a:r>
            <a:r>
              <a:rPr lang="ru-RU" sz="2000" b="1" kern="1200" dirty="0" smtClean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И</a:t>
            </a:r>
            <a:r>
              <a:rPr lang="en-GB" sz="2000" b="1" kern="1200" dirty="0" smtClean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Н</a:t>
            </a:r>
            <a:r>
              <a:rPr lang="ru-RU" sz="2000" b="1" kern="1200" dirty="0" smtClean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Ы</a:t>
            </a:r>
            <a:r>
              <a:rPr lang="en-GB" sz="2000" b="1" kern="1200" dirty="0" smtClean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“МЕДИ</a:t>
            </a:r>
            <a:r>
              <a:rPr lang="ru-RU" sz="2000" b="1" kern="1200" dirty="0" smtClean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ЦИНСКОЕ</a:t>
            </a:r>
            <a:r>
              <a:rPr lang="en-GB" sz="2000" b="1" kern="1200" dirty="0" smtClean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ПРАВО” НА ДОДИПЛОМНОМ </a:t>
            </a:r>
            <a:r>
              <a:rPr lang="ru-RU" sz="2000" b="1" kern="1200" dirty="0" smtClean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У</a:t>
            </a:r>
            <a:r>
              <a:rPr lang="en-GB" sz="2000" b="1" kern="1200" dirty="0" smtClean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Р</a:t>
            </a:r>
            <a:r>
              <a:rPr lang="ru-RU" sz="2000" b="1" kern="1200" dirty="0" smtClean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О</a:t>
            </a:r>
            <a:r>
              <a:rPr lang="en-GB" sz="2000" b="1" kern="1200" dirty="0" smtClean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ВН</a:t>
            </a:r>
            <a:r>
              <a:rPr lang="ru-RU" sz="2000" b="1" kern="1200" dirty="0" smtClean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Е</a:t>
            </a:r>
            <a:r>
              <a:rPr lang="en-GB" sz="2000" b="1" kern="1200" dirty="0" smtClean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000" b="1" kern="1200" dirty="0" smtClean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В</a:t>
            </a:r>
            <a:r>
              <a:rPr lang="en-GB" sz="2000" b="1" kern="1200" dirty="0" smtClean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ВМ</a:t>
            </a:r>
            <a:r>
              <a:rPr lang="ru-RU" sz="2000" b="1" kern="1200" dirty="0" smtClean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У</a:t>
            </a:r>
            <a:r>
              <a:rPr lang="en-GB" sz="2000" b="1" kern="1200" dirty="0" smtClean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З УКРА</a:t>
            </a:r>
            <a:r>
              <a:rPr lang="ru-RU" sz="2000" b="1" kern="1200" dirty="0" smtClean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И</a:t>
            </a:r>
            <a:r>
              <a:rPr lang="en-GB" sz="2000" b="1" kern="1200" dirty="0" smtClean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Н</a:t>
            </a:r>
            <a:r>
              <a:rPr lang="ru-RU" sz="2000" b="1" kern="1200" dirty="0" smtClean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Ы</a:t>
            </a:r>
            <a:r>
              <a:rPr lang="en-GB" sz="2000" b="1" kern="1200" dirty="0" smtClean="0">
                <a:solidFill>
                  <a:srgbClr val="FFFF00"/>
                </a:solidFill>
                <a:ea typeface="+mn-ea"/>
                <a:cs typeface="+mn-cs"/>
              </a:rPr>
              <a:t/>
            </a:r>
            <a:br>
              <a:rPr lang="en-GB" sz="2000" b="1" kern="1200" dirty="0" smtClean="0">
                <a:solidFill>
                  <a:srgbClr val="FFFF00"/>
                </a:solidFill>
                <a:ea typeface="+mn-ea"/>
                <a:cs typeface="+mn-cs"/>
              </a:rPr>
            </a:br>
            <a:endParaRPr lang="en-GB" sz="2000" b="1" kern="1200" dirty="0" smtClean="0">
              <a:solidFill>
                <a:srgbClr val="FFFF00"/>
              </a:solidFill>
              <a:ea typeface="+mn-ea"/>
              <a:cs typeface="+mn-cs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071563" y="1214438"/>
            <a:ext cx="7794625" cy="4664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marL="354013" indent="-354013">
              <a:lnSpc>
                <a:spcPct val="95000"/>
              </a:lnSpc>
              <a:spcBef>
                <a:spcPts val="775"/>
              </a:spcBef>
              <a:spcAft>
                <a:spcPts val="775"/>
              </a:spcAft>
              <a:buClr>
                <a:srgbClr val="000000"/>
              </a:buClr>
              <a:buFontTx/>
              <a:buBlip>
                <a:blip r:embed="rId3"/>
              </a:buBlip>
              <a:tabLst>
                <a:tab pos="7739063" algn="l"/>
                <a:tab pos="8147050" algn="l"/>
              </a:tabLst>
            </a:pPr>
            <a:r>
              <a:rPr lang="uk-UA" sz="2400" b="1" smtClean="0">
                <a:solidFill>
                  <a:srgbClr val="334C00"/>
                </a:solidFill>
              </a:rPr>
              <a:t>Сущность и  направленность курса “Медицинское право”</a:t>
            </a:r>
          </a:p>
          <a:p>
            <a:pPr marL="354013" indent="-354013">
              <a:lnSpc>
                <a:spcPct val="95000"/>
              </a:lnSpc>
              <a:spcBef>
                <a:spcPts val="775"/>
              </a:spcBef>
              <a:spcAft>
                <a:spcPts val="775"/>
              </a:spcAft>
              <a:buClr>
                <a:srgbClr val="000000"/>
              </a:buClr>
              <a:buFontTx/>
              <a:buBlip>
                <a:blip r:embed="rId3"/>
              </a:buBlip>
              <a:tabLst>
                <a:tab pos="7739063" algn="l"/>
                <a:tab pos="8147050" algn="l"/>
              </a:tabLst>
            </a:pPr>
            <a:r>
              <a:rPr lang="uk-UA" sz="2400" b="1" smtClean="0">
                <a:solidFill>
                  <a:srgbClr val="334C00"/>
                </a:solidFill>
              </a:rPr>
              <a:t>Связь  курса “Медицинское право” с другими учебными дисциплинами</a:t>
            </a:r>
          </a:p>
          <a:p>
            <a:pPr marL="354013" indent="-354013">
              <a:lnSpc>
                <a:spcPct val="95000"/>
              </a:lnSpc>
              <a:spcBef>
                <a:spcPts val="775"/>
              </a:spcBef>
              <a:spcAft>
                <a:spcPts val="775"/>
              </a:spcAft>
              <a:buClr>
                <a:srgbClr val="000000"/>
              </a:buClr>
              <a:buFontTx/>
              <a:buBlip>
                <a:blip r:embed="rId3"/>
              </a:buBlip>
              <a:tabLst>
                <a:tab pos="7739063" algn="l"/>
                <a:tab pos="8147050" algn="l"/>
              </a:tabLst>
            </a:pPr>
            <a:r>
              <a:rPr lang="uk-UA" sz="2400" b="1" smtClean="0">
                <a:solidFill>
                  <a:srgbClr val="334C00"/>
                </a:solidFill>
              </a:rPr>
              <a:t>Содержание курса “Медицинское право”, количество часов, отводящихся на его изучение,   формы контроля за знаниями   и навыками студентов</a:t>
            </a:r>
          </a:p>
          <a:p>
            <a:pPr marL="354013" indent="-354013">
              <a:lnSpc>
                <a:spcPct val="95000"/>
              </a:lnSpc>
              <a:spcBef>
                <a:spcPts val="775"/>
              </a:spcBef>
              <a:spcAft>
                <a:spcPts val="775"/>
              </a:spcAft>
              <a:buClr>
                <a:srgbClr val="000000"/>
              </a:buClr>
              <a:buFontTx/>
              <a:buBlip>
                <a:blip r:embed="rId3"/>
              </a:buBlip>
              <a:tabLst>
                <a:tab pos="7739063" algn="l"/>
                <a:tab pos="8147050" algn="l"/>
              </a:tabLst>
            </a:pPr>
            <a:r>
              <a:rPr lang="uk-UA" sz="2400" b="1" smtClean="0">
                <a:solidFill>
                  <a:srgbClr val="334C00"/>
                </a:solidFill>
              </a:rPr>
              <a:t>Требования к знаниям и  навыкам студентов</a:t>
            </a:r>
          </a:p>
          <a:p>
            <a:pPr marL="354013" indent="-354013">
              <a:lnSpc>
                <a:spcPct val="95000"/>
              </a:lnSpc>
              <a:spcBef>
                <a:spcPts val="775"/>
              </a:spcBef>
              <a:spcAft>
                <a:spcPts val="775"/>
              </a:spcAft>
              <a:buClr>
                <a:srgbClr val="000000"/>
              </a:buClr>
              <a:buFontTx/>
              <a:buBlip>
                <a:blip r:embed="rId3"/>
              </a:buBlip>
              <a:tabLst>
                <a:tab pos="7739063" algn="l"/>
                <a:tab pos="8147050" algn="l"/>
              </a:tabLst>
            </a:pPr>
            <a:r>
              <a:rPr lang="uk-UA" sz="2400" b="1" smtClean="0">
                <a:solidFill>
                  <a:srgbClr val="334C00"/>
                </a:solidFill>
              </a:rPr>
              <a:t>Кадровое обеспечение преподавания курса “Медицинское  право” в ВМУЗах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314368-173C-4B9B-9634-D331186AD9C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"/>
          <p:cNvSpPr txBox="1">
            <a:spLocks noChangeArrowheads="1"/>
          </p:cNvSpPr>
          <p:nvPr/>
        </p:nvSpPr>
        <p:spPr bwMode="auto">
          <a:xfrm>
            <a:off x="1285852" y="0"/>
            <a:ext cx="73580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8438" indent="-198438"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198438" algn="l"/>
                <a:tab pos="646113" algn="l"/>
                <a:tab pos="1095375" algn="l"/>
                <a:tab pos="1544638" algn="l"/>
                <a:tab pos="1993900" algn="l"/>
                <a:tab pos="2443163" algn="l"/>
                <a:tab pos="2892425" algn="l"/>
                <a:tab pos="3341688" algn="l"/>
                <a:tab pos="3790950" algn="l"/>
                <a:tab pos="4240213" algn="l"/>
                <a:tab pos="4689475" algn="l"/>
                <a:tab pos="5138738" algn="l"/>
                <a:tab pos="5588000" algn="l"/>
                <a:tab pos="6037263" algn="l"/>
                <a:tab pos="6486525" algn="l"/>
                <a:tab pos="6935788" algn="l"/>
                <a:tab pos="7385050" algn="l"/>
                <a:tab pos="7834313" algn="l"/>
                <a:tab pos="8283575" algn="l"/>
                <a:tab pos="8732838" algn="l"/>
                <a:tab pos="9182100" algn="l"/>
              </a:tabLst>
              <a:defRPr/>
            </a:pPr>
            <a:r>
              <a:rPr lang="ru-RU" sz="24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СУЩНОСТЬ И НАПРАВЛЕННОСТЬ </a:t>
            </a:r>
            <a:r>
              <a:rPr lang="en-GB" sz="24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КУРС</a:t>
            </a:r>
            <a:r>
              <a:rPr lang="ru-RU" sz="24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А</a:t>
            </a:r>
            <a:r>
              <a:rPr lang="en-GB" sz="24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“МЕДИ</a:t>
            </a:r>
            <a:r>
              <a:rPr lang="ru-RU" sz="24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ЦИНСКОЕ </a:t>
            </a:r>
            <a:r>
              <a:rPr lang="en-GB" sz="24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ПРАВО”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0125" y="1000125"/>
            <a:ext cx="7929563" cy="5048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1984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2075" algn="l"/>
                <a:tab pos="9431338" algn="l"/>
                <a:tab pos="9880600" algn="l"/>
                <a:tab pos="10329863" algn="l"/>
                <a:tab pos="10779125" algn="l"/>
              </a:tabLst>
              <a:defRPr/>
            </a:pPr>
            <a:r>
              <a:rPr lang="uk-UA" sz="2400" b="1" kern="0" dirty="0">
                <a:solidFill>
                  <a:srgbClr val="334C00"/>
                </a:solidFill>
                <a:latin typeface="+mn-lt"/>
              </a:rPr>
              <a:t>Право</a:t>
            </a:r>
            <a:r>
              <a:rPr lang="ru-RU" sz="2400" b="1" kern="0" dirty="0">
                <a:solidFill>
                  <a:srgbClr val="334C00"/>
                </a:solidFill>
                <a:latin typeface="+mn-lt"/>
              </a:rPr>
              <a:t>ведение</a:t>
            </a:r>
            <a:r>
              <a:rPr lang="uk-UA" sz="2400" b="1" kern="0" dirty="0">
                <a:solidFill>
                  <a:srgbClr val="334C00"/>
                </a:solidFill>
                <a:latin typeface="+mn-lt"/>
              </a:rPr>
              <a:t> </a:t>
            </a:r>
            <a:r>
              <a:rPr lang="uk-UA" sz="2400" b="1" kern="0" dirty="0" err="1">
                <a:solidFill>
                  <a:srgbClr val="334C00"/>
                </a:solidFill>
                <a:latin typeface="+mn-lt"/>
              </a:rPr>
              <a:t>должно</a:t>
            </a:r>
            <a:r>
              <a:rPr lang="uk-UA" sz="2400" b="1" kern="0" dirty="0">
                <a:solidFill>
                  <a:srgbClr val="334C00"/>
                </a:solidFill>
                <a:latin typeface="+mn-lt"/>
              </a:rPr>
              <a:t> </a:t>
            </a:r>
            <a:r>
              <a:rPr lang="uk-UA" sz="2400" b="1" kern="0" dirty="0" err="1">
                <a:solidFill>
                  <a:srgbClr val="334C00"/>
                </a:solidFill>
                <a:latin typeface="+mn-lt"/>
              </a:rPr>
              <a:t>иметь</a:t>
            </a:r>
            <a:r>
              <a:rPr lang="uk-UA" sz="2400" b="1" kern="0" dirty="0">
                <a:solidFill>
                  <a:srgbClr val="334C00"/>
                </a:solidFill>
                <a:latin typeface="+mn-lt"/>
              </a:rPr>
              <a:t> </a:t>
            </a:r>
            <a:r>
              <a:rPr lang="uk-UA" sz="2400" b="1" kern="0" dirty="0" err="1">
                <a:solidFill>
                  <a:srgbClr val="334C00"/>
                </a:solidFill>
                <a:latin typeface="+mn-lt"/>
              </a:rPr>
              <a:t>преимущества</a:t>
            </a:r>
            <a:r>
              <a:rPr lang="uk-UA" sz="2400" b="1" kern="0" dirty="0">
                <a:solidFill>
                  <a:srgbClr val="334C00"/>
                </a:solidFill>
                <a:latin typeface="+mn-lt"/>
              </a:rPr>
              <a:t> перед </a:t>
            </a:r>
            <a:r>
              <a:rPr lang="uk-UA" sz="2400" b="1" kern="0" dirty="0" err="1">
                <a:solidFill>
                  <a:srgbClr val="334C00"/>
                </a:solidFill>
                <a:latin typeface="+mn-lt"/>
              </a:rPr>
              <a:t>законоведением</a:t>
            </a:r>
            <a:endParaRPr lang="uk-UA" sz="2400" b="1" kern="0" dirty="0">
              <a:solidFill>
                <a:srgbClr val="334C00"/>
              </a:solidFill>
              <a:latin typeface="+mn-lt"/>
            </a:endParaRPr>
          </a:p>
          <a:p>
            <a:pPr eaLnBrk="0" fontAlgn="auto" hangingPunct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tabLst>
                <a:tab pos="1984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2075" algn="l"/>
                <a:tab pos="9431338" algn="l"/>
                <a:tab pos="9880600" algn="l"/>
                <a:tab pos="10329863" algn="l"/>
                <a:tab pos="10779125" algn="l"/>
              </a:tabLst>
              <a:defRPr/>
            </a:pPr>
            <a:r>
              <a:rPr lang="uk-UA" sz="2400" b="1" kern="0" dirty="0">
                <a:solidFill>
                  <a:srgbClr val="547E00"/>
                </a:solidFill>
                <a:latin typeface="+mn-lt"/>
              </a:rPr>
              <a:t>В предмет </a:t>
            </a:r>
            <a:r>
              <a:rPr lang="uk-UA" sz="2400" b="1" kern="0" dirty="0" err="1">
                <a:solidFill>
                  <a:srgbClr val="547E00"/>
                </a:solidFill>
                <a:latin typeface="+mn-lt"/>
              </a:rPr>
              <a:t>учебной</a:t>
            </a:r>
            <a:r>
              <a:rPr lang="uk-UA" sz="2400" b="1" kern="0" dirty="0">
                <a:solidFill>
                  <a:srgbClr val="547E00"/>
                </a:solidFill>
                <a:latin typeface="+mn-lt"/>
              </a:rPr>
              <a:t> </a:t>
            </a:r>
            <a:r>
              <a:rPr lang="uk-UA" sz="2400" b="1" kern="0" dirty="0" err="1">
                <a:solidFill>
                  <a:srgbClr val="547E00"/>
                </a:solidFill>
                <a:latin typeface="+mn-lt"/>
              </a:rPr>
              <a:t>дисциплины</a:t>
            </a:r>
            <a:r>
              <a:rPr lang="uk-UA" sz="2400" b="1" kern="0" dirty="0">
                <a:solidFill>
                  <a:srgbClr val="547E00"/>
                </a:solidFill>
                <a:latin typeface="+mn-lt"/>
              </a:rPr>
              <a:t> </a:t>
            </a:r>
            <a:r>
              <a:rPr lang="uk-UA" sz="2400" b="1" kern="0" dirty="0" err="1">
                <a:solidFill>
                  <a:srgbClr val="547E00"/>
                </a:solidFill>
                <a:latin typeface="+mn-lt"/>
              </a:rPr>
              <a:t>должны</a:t>
            </a:r>
            <a:r>
              <a:rPr lang="uk-UA" sz="2400" b="1" kern="0" dirty="0">
                <a:solidFill>
                  <a:srgbClr val="547E00"/>
                </a:solidFill>
                <a:latin typeface="+mn-lt"/>
              </a:rPr>
              <a:t> входить:</a:t>
            </a:r>
          </a:p>
          <a:p>
            <a:pPr marL="442913" indent="-44291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Blip>
                <a:blip r:embed="rId2"/>
              </a:buBlip>
              <a:tabLst>
                <a:tab pos="1984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2075" algn="l"/>
                <a:tab pos="9431338" algn="l"/>
                <a:tab pos="9880600" algn="l"/>
                <a:tab pos="10329863" algn="l"/>
                <a:tab pos="10779125" algn="l"/>
              </a:tabLst>
              <a:defRPr/>
            </a:pPr>
            <a:r>
              <a:rPr lang="uk-UA" sz="2400" b="1" kern="0" dirty="0" err="1">
                <a:solidFill>
                  <a:srgbClr val="547E00"/>
                </a:solidFill>
                <a:latin typeface="+mn-lt"/>
              </a:rPr>
              <a:t>Теоретические</a:t>
            </a:r>
            <a:r>
              <a:rPr lang="uk-UA" sz="2400" b="1" kern="0" dirty="0">
                <a:solidFill>
                  <a:srgbClr val="547E00"/>
                </a:solidFill>
                <a:latin typeface="+mn-lt"/>
              </a:rPr>
              <a:t> </a:t>
            </a:r>
            <a:r>
              <a:rPr lang="uk-UA" sz="2400" b="1" kern="0" dirty="0" err="1">
                <a:solidFill>
                  <a:srgbClr val="547E00"/>
                </a:solidFill>
                <a:latin typeface="+mn-lt"/>
              </a:rPr>
              <a:t>основы</a:t>
            </a:r>
            <a:r>
              <a:rPr lang="uk-UA" sz="2400" b="1" kern="0" dirty="0">
                <a:solidFill>
                  <a:srgbClr val="547E00"/>
                </a:solidFill>
                <a:latin typeface="+mn-lt"/>
              </a:rPr>
              <a:t>  </a:t>
            </a:r>
            <a:r>
              <a:rPr lang="uk-UA" sz="2400" b="1" kern="0" dirty="0" err="1">
                <a:solidFill>
                  <a:srgbClr val="547E00"/>
                </a:solidFill>
                <a:latin typeface="+mn-lt"/>
              </a:rPr>
              <a:t>медицинского</a:t>
            </a:r>
            <a:r>
              <a:rPr lang="uk-UA" sz="2400" b="1" kern="0" dirty="0">
                <a:solidFill>
                  <a:srgbClr val="547E00"/>
                </a:solidFill>
                <a:latin typeface="+mn-lt"/>
              </a:rPr>
              <a:t> права</a:t>
            </a:r>
          </a:p>
          <a:p>
            <a:pPr marL="442913" indent="-44291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Blip>
                <a:blip r:embed="rId2"/>
              </a:buBlip>
              <a:tabLst>
                <a:tab pos="1984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2075" algn="l"/>
                <a:tab pos="9431338" algn="l"/>
                <a:tab pos="9880600" algn="l"/>
                <a:tab pos="10329863" algn="l"/>
                <a:tab pos="10779125" algn="l"/>
              </a:tabLst>
              <a:defRPr/>
            </a:pPr>
            <a:r>
              <a:rPr lang="uk-UA" sz="2400" b="1" kern="0" dirty="0" err="1">
                <a:solidFill>
                  <a:srgbClr val="547E00"/>
                </a:solidFill>
                <a:latin typeface="+mn-lt"/>
              </a:rPr>
              <a:t>Законодательство</a:t>
            </a:r>
            <a:r>
              <a:rPr lang="uk-UA" sz="2400" b="1" kern="0" dirty="0">
                <a:solidFill>
                  <a:srgbClr val="547E00"/>
                </a:solidFill>
                <a:latin typeface="+mn-lt"/>
              </a:rPr>
              <a:t> по </a:t>
            </a:r>
            <a:r>
              <a:rPr lang="uk-UA" sz="2400" b="1" kern="0" dirty="0" err="1">
                <a:solidFill>
                  <a:srgbClr val="547E00"/>
                </a:solidFill>
                <a:latin typeface="+mn-lt"/>
              </a:rPr>
              <a:t>организации</a:t>
            </a:r>
            <a:r>
              <a:rPr lang="uk-UA" sz="2400" b="1" kern="0" dirty="0">
                <a:solidFill>
                  <a:srgbClr val="547E00"/>
                </a:solidFill>
                <a:latin typeface="+mn-lt"/>
              </a:rPr>
              <a:t> </a:t>
            </a:r>
            <a:r>
              <a:rPr lang="uk-UA" sz="2400" b="1" kern="0" dirty="0" err="1">
                <a:solidFill>
                  <a:srgbClr val="547E00"/>
                </a:solidFill>
                <a:latin typeface="+mn-lt"/>
              </a:rPr>
              <a:t>охраны</a:t>
            </a:r>
            <a:r>
              <a:rPr lang="uk-UA" sz="2400" b="1" kern="0" dirty="0">
                <a:solidFill>
                  <a:srgbClr val="547E00"/>
                </a:solidFill>
                <a:latin typeface="+mn-lt"/>
              </a:rPr>
              <a:t> </a:t>
            </a:r>
            <a:r>
              <a:rPr lang="uk-UA" sz="2400" b="1" kern="0" dirty="0" err="1">
                <a:solidFill>
                  <a:srgbClr val="547E00"/>
                </a:solidFill>
                <a:latin typeface="+mn-lt"/>
              </a:rPr>
              <a:t>здоровья</a:t>
            </a:r>
            <a:r>
              <a:rPr lang="uk-UA" sz="2400" b="1" kern="0" dirty="0">
                <a:solidFill>
                  <a:srgbClr val="547E00"/>
                </a:solidFill>
                <a:latin typeface="+mn-lt"/>
              </a:rPr>
              <a:t> и  </a:t>
            </a:r>
            <a:r>
              <a:rPr lang="uk-UA" sz="2400" b="1" kern="0" dirty="0" err="1">
                <a:solidFill>
                  <a:srgbClr val="547E00"/>
                </a:solidFill>
                <a:latin typeface="+mn-lt"/>
              </a:rPr>
              <a:t>осуществлению</a:t>
            </a:r>
            <a:r>
              <a:rPr lang="uk-UA" sz="2400" b="1" kern="0" dirty="0">
                <a:solidFill>
                  <a:srgbClr val="547E00"/>
                </a:solidFill>
                <a:latin typeface="+mn-lt"/>
              </a:rPr>
              <a:t> </a:t>
            </a:r>
            <a:r>
              <a:rPr lang="uk-UA" sz="2400" b="1" kern="0" dirty="0" err="1">
                <a:solidFill>
                  <a:srgbClr val="547E00"/>
                </a:solidFill>
                <a:latin typeface="+mn-lt"/>
              </a:rPr>
              <a:t>медицинской</a:t>
            </a:r>
            <a:r>
              <a:rPr lang="uk-UA" sz="2400" b="1" kern="0" dirty="0">
                <a:solidFill>
                  <a:srgbClr val="547E00"/>
                </a:solidFill>
                <a:latin typeface="+mn-lt"/>
              </a:rPr>
              <a:t> </a:t>
            </a:r>
            <a:r>
              <a:rPr lang="uk-UA" sz="2400" b="1" kern="0" dirty="0" err="1">
                <a:solidFill>
                  <a:srgbClr val="547E00"/>
                </a:solidFill>
                <a:latin typeface="+mn-lt"/>
              </a:rPr>
              <a:t>деятельности</a:t>
            </a:r>
            <a:endParaRPr lang="uk-UA" sz="2400" b="1" kern="0" dirty="0">
              <a:solidFill>
                <a:srgbClr val="547E00"/>
              </a:solidFill>
              <a:latin typeface="+mn-lt"/>
            </a:endParaRPr>
          </a:p>
          <a:p>
            <a:pPr marL="442913" indent="-44291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Blip>
                <a:blip r:embed="rId2"/>
              </a:buBlip>
              <a:tabLst>
                <a:tab pos="1984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2075" algn="l"/>
                <a:tab pos="9431338" algn="l"/>
                <a:tab pos="9880600" algn="l"/>
                <a:tab pos="10329863" algn="l"/>
                <a:tab pos="10779125" algn="l"/>
              </a:tabLst>
              <a:defRPr/>
            </a:pPr>
            <a:r>
              <a:rPr lang="uk-UA" sz="2400" b="1" kern="0" dirty="0">
                <a:solidFill>
                  <a:srgbClr val="547E00"/>
                </a:solidFill>
                <a:latin typeface="+mn-lt"/>
              </a:rPr>
              <a:t>Практика </a:t>
            </a:r>
            <a:r>
              <a:rPr lang="uk-UA" sz="2400" b="1" kern="0" dirty="0" err="1">
                <a:solidFill>
                  <a:srgbClr val="547E00"/>
                </a:solidFill>
                <a:latin typeface="+mn-lt"/>
              </a:rPr>
              <a:t>применения</a:t>
            </a:r>
            <a:r>
              <a:rPr lang="uk-UA" sz="2400" b="1" kern="0" dirty="0">
                <a:solidFill>
                  <a:srgbClr val="547E00"/>
                </a:solidFill>
                <a:latin typeface="+mn-lt"/>
              </a:rPr>
              <a:t> </a:t>
            </a:r>
            <a:r>
              <a:rPr lang="uk-UA" sz="2400" b="1" kern="0" dirty="0" err="1">
                <a:solidFill>
                  <a:srgbClr val="547E00"/>
                </a:solidFill>
                <a:latin typeface="+mn-lt"/>
              </a:rPr>
              <a:t>законодательства</a:t>
            </a:r>
            <a:r>
              <a:rPr lang="uk-UA" sz="2400" b="1" kern="0" dirty="0">
                <a:solidFill>
                  <a:srgbClr val="547E00"/>
                </a:solidFill>
                <a:latin typeface="+mn-lt"/>
              </a:rPr>
              <a:t> по </a:t>
            </a:r>
            <a:r>
              <a:rPr lang="uk-UA" sz="2400" b="1" kern="0" dirty="0" err="1">
                <a:solidFill>
                  <a:srgbClr val="547E00"/>
                </a:solidFill>
                <a:latin typeface="+mn-lt"/>
              </a:rPr>
              <a:t>организации</a:t>
            </a:r>
            <a:r>
              <a:rPr lang="uk-UA" sz="2400" b="1" kern="0" dirty="0">
                <a:solidFill>
                  <a:srgbClr val="547E00"/>
                </a:solidFill>
                <a:latin typeface="+mn-lt"/>
              </a:rPr>
              <a:t> </a:t>
            </a:r>
            <a:r>
              <a:rPr lang="uk-UA" sz="2400" b="1" kern="0" dirty="0" err="1">
                <a:solidFill>
                  <a:srgbClr val="547E00"/>
                </a:solidFill>
                <a:latin typeface="+mn-lt"/>
              </a:rPr>
              <a:t>здравоохранения</a:t>
            </a:r>
            <a:r>
              <a:rPr lang="uk-UA" sz="2400" b="1" kern="0" dirty="0">
                <a:solidFill>
                  <a:srgbClr val="547E00"/>
                </a:solidFill>
                <a:latin typeface="+mn-lt"/>
              </a:rPr>
              <a:t> и  </a:t>
            </a:r>
            <a:r>
              <a:rPr lang="uk-UA" sz="2400" b="1" kern="0" dirty="0" err="1">
                <a:solidFill>
                  <a:srgbClr val="547E00"/>
                </a:solidFill>
                <a:latin typeface="+mn-lt"/>
              </a:rPr>
              <a:t>осуществлению</a:t>
            </a:r>
            <a:r>
              <a:rPr lang="uk-UA" sz="2400" b="1" kern="0" dirty="0">
                <a:solidFill>
                  <a:srgbClr val="547E00"/>
                </a:solidFill>
                <a:latin typeface="+mn-lt"/>
              </a:rPr>
              <a:t> </a:t>
            </a:r>
            <a:r>
              <a:rPr lang="uk-UA" sz="2400" b="1" kern="0" dirty="0" err="1">
                <a:solidFill>
                  <a:srgbClr val="547E00"/>
                </a:solidFill>
                <a:latin typeface="+mn-lt"/>
              </a:rPr>
              <a:t>медицинской</a:t>
            </a:r>
            <a:r>
              <a:rPr lang="uk-UA" sz="2400" b="1" kern="0" dirty="0">
                <a:solidFill>
                  <a:srgbClr val="547E00"/>
                </a:solidFill>
                <a:latin typeface="+mn-lt"/>
              </a:rPr>
              <a:t> </a:t>
            </a:r>
            <a:r>
              <a:rPr lang="uk-UA" sz="2400" b="1" kern="0" dirty="0" err="1">
                <a:solidFill>
                  <a:srgbClr val="547E00"/>
                </a:solidFill>
                <a:latin typeface="+mn-lt"/>
              </a:rPr>
              <a:t>деятельности</a:t>
            </a:r>
            <a:endParaRPr lang="uk-UA" sz="2400" b="1" kern="0" dirty="0">
              <a:solidFill>
                <a:srgbClr val="547E00"/>
              </a:solidFill>
              <a:latin typeface="+mn-lt"/>
            </a:endParaRPr>
          </a:p>
          <a:p>
            <a:pPr eaLnBrk="0" fontAlgn="auto" hangingPunct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tabLst>
                <a:tab pos="1984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2075" algn="l"/>
                <a:tab pos="9431338" algn="l"/>
                <a:tab pos="9880600" algn="l"/>
                <a:tab pos="10329863" algn="l"/>
                <a:tab pos="10779125" algn="l"/>
              </a:tabLst>
              <a:defRPr/>
            </a:pPr>
            <a:r>
              <a:rPr lang="uk-UA" sz="2400" b="1" kern="0" dirty="0" err="1">
                <a:solidFill>
                  <a:srgbClr val="334C00"/>
                </a:solidFill>
                <a:latin typeface="+mn-lt"/>
              </a:rPr>
              <a:t>Опираясь</a:t>
            </a:r>
            <a:r>
              <a:rPr lang="uk-UA" sz="2400" b="1" kern="0" dirty="0">
                <a:solidFill>
                  <a:srgbClr val="334C00"/>
                </a:solidFill>
                <a:latin typeface="+mn-lt"/>
              </a:rPr>
              <a:t> на </a:t>
            </a:r>
            <a:r>
              <a:rPr lang="uk-UA" sz="2400" b="1" kern="0" dirty="0" err="1">
                <a:solidFill>
                  <a:srgbClr val="334C00"/>
                </a:solidFill>
                <a:latin typeface="+mn-lt"/>
              </a:rPr>
              <a:t>фундаментальные</a:t>
            </a:r>
            <a:r>
              <a:rPr lang="uk-UA" sz="2400" b="1" kern="0" dirty="0">
                <a:solidFill>
                  <a:srgbClr val="334C00"/>
                </a:solidFill>
                <a:latin typeface="+mn-lt"/>
              </a:rPr>
              <a:t> </a:t>
            </a:r>
            <a:r>
              <a:rPr lang="uk-UA" sz="2400" b="1" kern="0" dirty="0" err="1">
                <a:solidFill>
                  <a:srgbClr val="334C00"/>
                </a:solidFill>
                <a:latin typeface="+mn-lt"/>
              </a:rPr>
              <a:t>теоретические</a:t>
            </a:r>
            <a:r>
              <a:rPr lang="uk-UA" sz="2400" b="1" kern="0" dirty="0">
                <a:solidFill>
                  <a:srgbClr val="334C00"/>
                </a:solidFill>
                <a:latin typeface="+mn-lt"/>
              </a:rPr>
              <a:t> </a:t>
            </a:r>
            <a:r>
              <a:rPr lang="uk-UA" sz="2400" b="1" kern="0" dirty="0" err="1">
                <a:solidFill>
                  <a:srgbClr val="334C00"/>
                </a:solidFill>
                <a:latin typeface="+mn-lt"/>
              </a:rPr>
              <a:t>основы</a:t>
            </a:r>
            <a:r>
              <a:rPr lang="uk-UA" sz="2400" b="1" kern="0" dirty="0">
                <a:solidFill>
                  <a:srgbClr val="334C00"/>
                </a:solidFill>
                <a:latin typeface="+mn-lt"/>
              </a:rPr>
              <a:t>, курс </a:t>
            </a:r>
            <a:r>
              <a:rPr lang="uk-UA" sz="2400" b="1" kern="0" dirty="0" err="1">
                <a:solidFill>
                  <a:srgbClr val="334C00"/>
                </a:solidFill>
                <a:latin typeface="+mn-lt"/>
              </a:rPr>
              <a:t>медицинского</a:t>
            </a:r>
            <a:r>
              <a:rPr lang="uk-UA" sz="2400" b="1" kern="0" dirty="0">
                <a:solidFill>
                  <a:srgbClr val="334C00"/>
                </a:solidFill>
                <a:latin typeface="+mn-lt"/>
              </a:rPr>
              <a:t> права </a:t>
            </a:r>
            <a:r>
              <a:rPr lang="uk-UA" sz="2400" b="1" kern="0" dirty="0" err="1">
                <a:solidFill>
                  <a:srgbClr val="334C00"/>
                </a:solidFill>
                <a:latin typeface="+mn-lt"/>
              </a:rPr>
              <a:t>должен</a:t>
            </a:r>
            <a:r>
              <a:rPr lang="uk-UA" sz="2400" b="1" kern="0" dirty="0">
                <a:solidFill>
                  <a:srgbClr val="334C00"/>
                </a:solidFill>
                <a:latin typeface="+mn-lt"/>
              </a:rPr>
              <a:t> </a:t>
            </a:r>
            <a:r>
              <a:rPr lang="uk-UA" sz="2400" b="1" kern="0" dirty="0" err="1">
                <a:solidFill>
                  <a:srgbClr val="334C00"/>
                </a:solidFill>
                <a:latin typeface="+mn-lt"/>
              </a:rPr>
              <a:t>иметь</a:t>
            </a:r>
            <a:r>
              <a:rPr lang="uk-UA" sz="2400" b="1" kern="0" dirty="0">
                <a:solidFill>
                  <a:srgbClr val="334C00"/>
                </a:solidFill>
                <a:latin typeface="+mn-lt"/>
              </a:rPr>
              <a:t> </a:t>
            </a:r>
            <a:r>
              <a:rPr lang="uk-UA" sz="2400" b="1" kern="0" dirty="0" err="1">
                <a:solidFill>
                  <a:srgbClr val="334C00"/>
                </a:solidFill>
                <a:latin typeface="+mn-lt"/>
              </a:rPr>
              <a:t>четкую</a:t>
            </a:r>
            <a:r>
              <a:rPr lang="uk-UA" sz="2400" b="1" kern="0" dirty="0">
                <a:solidFill>
                  <a:srgbClr val="334C00"/>
                </a:solidFill>
                <a:latin typeface="+mn-lt"/>
              </a:rPr>
              <a:t>  </a:t>
            </a:r>
            <a:r>
              <a:rPr lang="uk-UA" sz="2400" b="1" kern="0" dirty="0" err="1">
                <a:solidFill>
                  <a:srgbClr val="334C00"/>
                </a:solidFill>
                <a:latin typeface="+mn-lt"/>
              </a:rPr>
              <a:t>практическую</a:t>
            </a:r>
            <a:r>
              <a:rPr lang="uk-UA" sz="2400" b="1" kern="0" dirty="0">
                <a:solidFill>
                  <a:srgbClr val="334C00"/>
                </a:solidFill>
                <a:latin typeface="+mn-lt"/>
              </a:rPr>
              <a:t>  </a:t>
            </a:r>
            <a:r>
              <a:rPr lang="uk-UA" sz="2400" b="1" kern="0" dirty="0" err="1">
                <a:solidFill>
                  <a:srgbClr val="334C00"/>
                </a:solidFill>
                <a:latin typeface="+mn-lt"/>
              </a:rPr>
              <a:t>направленность</a:t>
            </a:r>
            <a:endParaRPr lang="uk-UA" sz="2400" b="1" dirty="0">
              <a:solidFill>
                <a:srgbClr val="334C00"/>
              </a:solidFill>
              <a:latin typeface="+mn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9CDECD-CF61-46BD-AE6F-A63EAB74C88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642910" y="214290"/>
            <a:ext cx="8353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2400" b="1" dirty="0">
                <a:ln w="1905">
                  <a:solidFill>
                    <a:srgbClr val="4F7600"/>
                  </a:solidFill>
                </a:ln>
                <a:solidFill>
                  <a:srgbClr val="4F7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ОПЫТ ПРЕПОДАВАНИЯ  МЕДИЦИНСКОГО ПРАВА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2843213" y="928670"/>
            <a:ext cx="40338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2400" b="1" dirty="0">
                <a:ln w="11430">
                  <a:solidFill>
                    <a:srgbClr val="547E00"/>
                  </a:solidFill>
                </a:ln>
                <a:solidFill>
                  <a:srgbClr val="547E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ЗА РУБЕЖОМ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85813" y="1143000"/>
            <a:ext cx="4067175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uk-UA" sz="2300" b="1">
                <a:solidFill>
                  <a:srgbClr val="334C00"/>
                </a:solidFill>
              </a:rPr>
              <a:t>в юридических заведениях</a:t>
            </a:r>
          </a:p>
          <a:p>
            <a:pPr marL="365125" indent="-365125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uk-UA" sz="2300" b="1">
                <a:solidFill>
                  <a:srgbClr val="334C00"/>
                </a:solidFill>
              </a:rPr>
              <a:t>в медицинских заведениях</a:t>
            </a:r>
          </a:p>
        </p:txBody>
      </p:sp>
      <p:sp>
        <p:nvSpPr>
          <p:cNvPr id="20485" name="AutoShape 5"/>
          <p:cNvSpPr>
            <a:spLocks/>
          </p:cNvSpPr>
          <p:nvPr/>
        </p:nvSpPr>
        <p:spPr bwMode="auto">
          <a:xfrm>
            <a:off x="4643438" y="1357313"/>
            <a:ext cx="504825" cy="1295400"/>
          </a:xfrm>
          <a:prstGeom prst="rightBrace">
            <a:avLst>
              <a:gd name="adj1" fmla="val 21384"/>
              <a:gd name="adj2" fmla="val 50000"/>
            </a:avLst>
          </a:prstGeom>
          <a:noFill/>
          <a:ln w="28575">
            <a:solidFill>
              <a:srgbClr val="334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326063" y="1785938"/>
            <a:ext cx="3960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>
                <a:solidFill>
                  <a:srgbClr val="547E00"/>
                </a:solidFill>
              </a:rPr>
              <a:t>УНИВЕРСАЛЬНЫЙ ХАРАКТЕР</a:t>
            </a:r>
          </a:p>
        </p:txBody>
      </p:sp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2843213" y="2643182"/>
            <a:ext cx="40338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2400" b="1" dirty="0">
                <a:ln w="11430">
                  <a:solidFill>
                    <a:srgbClr val="547E00"/>
                  </a:solidFill>
                </a:ln>
                <a:solidFill>
                  <a:srgbClr val="334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УКРАИНЕ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785813" y="2928938"/>
            <a:ext cx="8215312" cy="358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spcBef>
                <a:spcPts val="600"/>
              </a:spcBef>
              <a:buFontTx/>
              <a:buBlip>
                <a:blip r:embed="rId2"/>
              </a:buBlip>
            </a:pPr>
            <a:r>
              <a:rPr lang="uk-UA" sz="2300" b="1">
                <a:solidFill>
                  <a:srgbClr val="334C00"/>
                </a:solidFill>
              </a:rPr>
              <a:t>в юридичних заведениях и  классических университетах</a:t>
            </a:r>
          </a:p>
          <a:p>
            <a:pPr marL="990600" lvl="1" indent="-446088">
              <a:spcBef>
                <a:spcPts val="600"/>
              </a:spcBef>
              <a:buFontTx/>
              <a:buBlip>
                <a:blip r:embed="rId2"/>
              </a:buBlip>
            </a:pPr>
            <a:r>
              <a:rPr lang="uk-UA" sz="2300" b="1">
                <a:solidFill>
                  <a:srgbClr val="334C00"/>
                </a:solidFill>
              </a:rPr>
              <a:t>Академия адвокатуры Украины </a:t>
            </a:r>
          </a:p>
          <a:p>
            <a:pPr marL="990600" lvl="1" indent="-446088">
              <a:spcBef>
                <a:spcPts val="600"/>
              </a:spcBef>
              <a:buFontTx/>
              <a:buBlip>
                <a:blip r:embed="rId2"/>
              </a:buBlip>
            </a:pPr>
            <a:r>
              <a:rPr lang="uk-UA" sz="2300" b="1">
                <a:solidFill>
                  <a:srgbClr val="334C00"/>
                </a:solidFill>
              </a:rPr>
              <a:t>Донецкий национальный университет</a:t>
            </a:r>
          </a:p>
          <a:p>
            <a:pPr marL="990600" lvl="1" indent="-446088">
              <a:spcBef>
                <a:spcPts val="600"/>
              </a:spcBef>
              <a:buFontTx/>
              <a:buBlip>
                <a:blip r:embed="rId2"/>
              </a:buBlip>
            </a:pPr>
            <a:r>
              <a:rPr lang="uk-UA" sz="2300" b="1">
                <a:solidFill>
                  <a:srgbClr val="334C00"/>
                </a:solidFill>
              </a:rPr>
              <a:t>Львовський национальный университет имени Ивана Франка</a:t>
            </a:r>
            <a:endParaRPr lang="en-US" sz="2300" b="1">
              <a:solidFill>
                <a:srgbClr val="334C00"/>
              </a:solidFill>
            </a:endParaRPr>
          </a:p>
          <a:p>
            <a:pPr marL="365125" indent="-365125">
              <a:spcBef>
                <a:spcPts val="600"/>
              </a:spcBef>
              <a:buFontTx/>
              <a:buBlip>
                <a:blip r:embed="rId2"/>
              </a:buBlip>
            </a:pPr>
            <a:r>
              <a:rPr lang="uk-UA" sz="2300" b="1">
                <a:solidFill>
                  <a:srgbClr val="334C00"/>
                </a:solidFill>
              </a:rPr>
              <a:t>в заведениях последипломного медицинского образования – в курсе повышения квалификации врачей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FBD812-06D4-4DF4-B13C-D9B03A48A8B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</TotalTime>
  <Words>2437</Words>
  <Application>Microsoft Office PowerPoint</Application>
  <PresentationFormat>Экран (4:3)</PresentationFormat>
  <Paragraphs>435</Paragraphs>
  <Slides>29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Calibri</vt:lpstr>
      <vt:lpstr>Times New Roman</vt:lpstr>
      <vt:lpstr>Tahoma</vt:lpstr>
      <vt:lpstr>+mj-lt</vt:lpstr>
      <vt:lpstr>1_Оформление по умолчанию</vt:lpstr>
      <vt:lpstr>Оформление по умолчанию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КЛЮЧЕВЫЕ ВОПРОСЫ ПРЕПОДАВАНИЯ ДИСЦИПЛИНЫ “МЕДИЦИНСКОЕ ПРАВО” НА ДОДИПЛОМНОМ УРОВНЕ В ВМУЗ УКРАИНЫ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122</cp:revision>
  <dcterms:created xsi:type="dcterms:W3CDTF">2010-04-21T07:29:36Z</dcterms:created>
  <dcterms:modified xsi:type="dcterms:W3CDTF">2010-05-16T16:21:49Z</dcterms:modified>
</cp:coreProperties>
</file>