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556D6-F97E-4FE8-A0BA-7A5038377A95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D33-8D6C-477D-BEE0-F790DA49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D33-8D6C-477D-BEE0-F790DA4954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0189-6DF3-4586-AB31-08805DEADAC6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1B69-795F-45F1-8DB9-0DCC491F2B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BFFE-A473-4A81-9DD0-0533B44585BF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971A-1978-4B50-B79D-9C73E0CE5C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314E-BF37-45DE-B2D5-41B964662F92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3BD1-0505-4CD9-AA9D-B5B30678CD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46DD-E684-4812-AF4A-43A9D85C63D1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6253-6178-419D-BA48-111DA2D203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A234-4964-4808-B961-689491564A37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7EC2-EE66-49CF-9330-721D0F7996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518C-0862-4F44-AEC6-36C8D4F793B1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EED-BED1-4260-89B9-9BE8E18CF6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97A5-EEFD-43E1-8FE2-CA256EAA653F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9507-9830-4CC4-A57B-9BF8150956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1E15-A9B9-4D24-B796-355BF7FF999F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E8FB-5257-48FE-AA11-5D45F4297F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D9B3-05C5-4789-94C6-F2F760FFA3BB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9EE6-1E4F-464A-9E0D-FED8ED1B45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97FE-5FD4-4D45-8F64-31977917A61E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92F3-CB71-417B-B31B-5D9A283B1D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C0E3-1D6A-48A6-BE78-B94145FE8193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1342-1461-4689-8D22-4E6E284C86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45684-EF12-4780-A9D8-28F537A32603}" type="datetimeFigureOut">
              <a:rPr lang="uk-UA"/>
              <a:pPr>
                <a:defRPr/>
              </a:pPr>
              <a:t>24.07.2012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084B98-CE8C-4194-9B2B-549034ABFB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interights.org/case-docket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hg.ru/files/etnic/etn18.doc" TargetMode="External"/><Relationship Id="rId5" Type="http://schemas.openxmlformats.org/officeDocument/2006/relationships/hyperlink" Target="http://www.etd.ceu.hu/2012/jiang_yitong.pdf" TargetMode="External"/><Relationship Id="rId4" Type="http://schemas.openxmlformats.org/officeDocument/2006/relationships/hyperlink" Target="http://www.crin.org/resources/infodetail.asp?id=1712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6013" y="2060575"/>
            <a:ext cx="6985000" cy="2711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СТРАТЕГІЧНЕ СУДОЧИНСТВО В ДІЯЛЬНОСТІ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ПРАВНИКА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ДМИТРО  КЛАПАТИЙ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магістр права, юрист-практикант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МФ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«Відродження» (м. Київ, Україна) і Фонду відкритого суспільства (м. Нью-Йорк, США)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549275"/>
            <a:ext cx="74898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uk-UA" sz="24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розпочинати стратегічний процес?</a:t>
            </a:r>
            <a:endParaRPr lang="en-US" sz="24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1913" y="1773238"/>
            <a:ext cx="2160587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</a:p>
          <a:p>
            <a:r>
              <a:rPr lang="uk-UA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суди </a:t>
            </a:r>
            <a:r>
              <a:rPr lang="uk-UA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(І та ІІ інстанції)</a:t>
            </a:r>
            <a:r>
              <a:rPr lang="uk-UA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суди </a:t>
            </a: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 flipH="1">
            <a:off x="3505200" y="2236788"/>
            <a:ext cx="2927350" cy="471487"/>
          </a:xfrm>
          <a:prstGeom prst="rightArrow">
            <a:avLst>
              <a:gd name="adj1" fmla="val 50000"/>
              <a:gd name="adj2" fmla="val 148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Підвідомчість справи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Стрілка вправо 7"/>
          <p:cNvSpPr/>
          <p:nvPr/>
        </p:nvSpPr>
        <p:spPr>
          <a:xfrm rot="1893920" flipH="1">
            <a:off x="2778125" y="3451225"/>
            <a:ext cx="2706688" cy="512763"/>
          </a:xfrm>
          <a:prstGeom prst="rightArrow">
            <a:avLst>
              <a:gd name="adj1" fmla="val 50000"/>
              <a:gd name="adj2" fmla="val 148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Підсудність справи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892175" y="4724400"/>
            <a:ext cx="74882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>
                <a:latin typeface="Times New Roman" pitchFamily="18" charset="0"/>
                <a:cs typeface="Times New Roman" pitchFamily="18" charset="0"/>
              </a:rPr>
              <a:t>У разі звернення до міжнародної чи регіональної судової установи питання прийнятності вашої заяви чи скарги вирішуватиметься відповідно до правил цієї судової установи.   </a:t>
            </a:r>
          </a:p>
          <a:p>
            <a:pPr algn="just"/>
            <a:endParaRPr lang="uk-UA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844675"/>
            <a:ext cx="74898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Юрисдикція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суду за підсудністю;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Незалежність і професіоналізм суддів, а також інших осіб, які працюють у судах відповідної юрисдикції;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Правова система країни, в якій планується розпочинати стратегічний судовий процес;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Засоби судового захисту, як інструмент для досягнення стратегічної мети;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Рівень корумпованості органів судової влади;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Загальне ставлення уряду чи інших органів державної влади до економічних, політичних чи інших прав людини;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Судові витрати, можливість повернення витрат на правову допомогу;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Загальна практика судів конкретного регіону щодо розгляду такої категорії справ.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28604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sz="2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впливає на визначення місця, де розпочинати стратегічний судовий процес?</a:t>
            </a:r>
            <a:endParaRPr lang="ru-RU" sz="22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900113" y="1916113"/>
            <a:ext cx="73437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разі, якщо у процесі обрання місця, у якому планується розпочинати судовий процес, з'ясується, що справа з подібними позовними вимогами вже розглядається певним судом, можливо доцільно буде налагодити зв'язки із захисниками в цій справі з метою спільних подальших дій та залучення ресурсів. </a:t>
            </a:r>
          </a:p>
          <a:p>
            <a:pPr algn="just">
              <a:lnSpc>
                <a:spcPct val="150000"/>
              </a:lnSpc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b="1" u="sng" dirty="0">
                <a:latin typeface="Times New Roman" pitchFamily="18" charset="0"/>
                <a:cs typeface="Times New Roman" pitchFamily="18" charset="0"/>
              </a:rPr>
              <a:t>Загальне правило:</a:t>
            </a:r>
          </a:p>
          <a:p>
            <a:pPr algn="just">
              <a:lnSpc>
                <a:spcPct val="150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Імовірність певних соціальних змін у державі та суспільстві за результатами розгляду стратегічної справи перебуває у прямій залежності від інстанції судового органу.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впливає на визначення місця, де розпочинати стратегічний судовий процес?</a:t>
            </a:r>
            <a:endParaRPr lang="ru-RU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692275" y="4487863"/>
            <a:ext cx="1943100" cy="13287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Цивільна справа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61000" y="4365625"/>
            <a:ext cx="1873250" cy="13287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Кримінальнасправа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 сполучна лінія 6"/>
          <p:cNvCxnSpPr/>
          <p:nvPr/>
        </p:nvCxnSpPr>
        <p:spPr>
          <a:xfrm rot="16200000" flipH="1">
            <a:off x="2925757" y="3503607"/>
            <a:ext cx="3184536" cy="34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flipV="1">
            <a:off x="3635375" y="5095875"/>
            <a:ext cx="1800225" cy="17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755650" y="1854200"/>
            <a:ext cx="36004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Більший контроль за ходом розгляду справи;</a:t>
            </a:r>
          </a:p>
          <a:p>
            <a:pPr marL="285750" indent="-285750">
              <a:buFontTx/>
              <a:buChar char="-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Можливість не тільки відшкодувати завдану шкоду, але й припинити існуючі порушення прав та інтересів;</a:t>
            </a:r>
          </a:p>
          <a:p>
            <a:pPr marL="285750" indent="-285750">
              <a:buFontTx/>
              <a:buChar char="-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Розгляд справи може бути тривалішим і вартіснішим, аніж розгляд кримінальної справи.</a:t>
            </a:r>
          </a:p>
          <a:p>
            <a:pPr marL="285750" indent="-285750">
              <a:buFontTx/>
              <a:buChar char="-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4716463" y="1989138"/>
            <a:ext cx="34559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Вироки судів у кримінальних справах є більш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значимими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через тягар несення кримінальної відповідальності та покарання;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Досить важко розпочати кримінальне переслідування, а відтак, і виграти справу;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Вимоги до процесу доказування є більш суворими.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Цивільна чи Кримінальна справа?</a:t>
            </a:r>
            <a:endParaRPr lang="ru-RU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827088" y="549275"/>
            <a:ext cx="7489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Стратегія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827088" y="1989138"/>
            <a:ext cx="7489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Стратегія ведення судової справи є ключовим, однак недостатнім фактором на шляху до досягнення масштабних соціальних змін у суспільстві та державі. 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Необхідно також намагатись розробити масштабну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адвокаційну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кампанію,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яка приверне до себе увагу 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буде підтримана міжнародною спільнотою.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 повинні бути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певними,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що ваша справа не обмежиться лише сприятливим рішенням суду, а матиме довготривалий результат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вплив. 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ви не вірите в успішне завершення вашої справи ще на початкових її стадіях чи вже у процесі її розгляду, то стратегія може бути змінена. Можна, зокрема, намагатись привернути увагу до реформування судової системи, або системи охорони здоров'я тощо через висвітлення відповідних проблем у суді. 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755650" y="476250"/>
            <a:ext cx="734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 </a:t>
            </a:r>
            <a:r>
              <a:rPr lang="uk-UA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стратегічне судочинства є ефективним?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827088" y="1844675"/>
            <a:ext cx="748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endParaRPr lang="en-US">
              <a:latin typeface="Calibri" pitchFamily="3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27088" y="1844675"/>
            <a:ext cx="74898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Використання повноважень суду з метою забезпечення прав людини. Зміна способу, в який право здійснює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“контроль”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над поведінкою у суспільстві.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існують закони, які не застосовуються, то за допомогою стратегічного судочинства ви зможете привернути увагу до цього факту, а також сприяти застосуванню цих законів;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Через здійснення тлумачення відповідних законодавчих норм за допомогою стратегічного судочинства можна сприяти підсиленню верховенства права в державі та покращення розуміння процесу функціонування усієї системи права в державі;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Стратегічне судочинство може допомогти виявити прогалини у чинному законодавстві і таким чином сприяти розробці нових законів та створенню прецедентів.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755650" y="620713"/>
            <a:ext cx="748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Приклади справ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755650" y="1916113"/>
            <a:ext cx="748823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М.С.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Мехта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Наду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проти Штату Таміл, Верховний суд Індії, жовтень 1990;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Колективний позов проти компанії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Пфайзер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Pfizer)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, Нігерія (справа про тестування лікарських засобів на дітях);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Позов проти компанії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Нестле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Архер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Деніелс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Мідланд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Вуар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(справа про використання дитячої праці на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какавових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фермах);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Жогелле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Гауер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та інші проти Франції, ЄСПЛ (2011);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Кіутін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проти Росії, ЄСПЛ (2011);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Кампеану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проти Румунії, ЄСПЛ (2011);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Малаку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та інші проти Румунії, ЄСПЛ (2011).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Children's Rights: A Guide to Strategic Litigation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http://www.crin.org/resources/infodetail.asp?id=17127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Strategic litigation as a trigger to enforce human rights in China: from the perspective of the rights of the disabled.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http://www.etd.ceu.hu/2012/jiang_yitong.pdf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Стратегическое судопроизводство на практике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mhg.ru/files/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etnic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/etn18.doc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http://www.interights.org/case-docket/index.html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935038" y="3284538"/>
            <a:ext cx="7273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150" y="620713"/>
            <a:ext cx="5545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2500" y="3068638"/>
            <a:ext cx="1871663" cy="1728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Стратегічне судочинство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00166" y="2786058"/>
            <a:ext cx="936625" cy="86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71802" y="1571612"/>
            <a:ext cx="1223962" cy="12287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КОЛИ?</a:t>
            </a:r>
            <a:endParaRPr 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5963" y="2205038"/>
            <a:ext cx="1062053" cy="9382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ХТО?</a:t>
            </a:r>
            <a:endParaRPr 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92838" y="4125913"/>
            <a:ext cx="935037" cy="86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ДЕ?</a:t>
            </a:r>
            <a:endParaRPr 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51363" y="5110163"/>
            <a:ext cx="935037" cy="865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ЯК?</a:t>
            </a:r>
            <a:endParaRPr 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500570"/>
            <a:ext cx="1349375" cy="1223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ЧОМУ?</a:t>
            </a:r>
            <a:endParaRPr 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 зі стрілкою 14"/>
          <p:cNvCxnSpPr>
            <a:stCxn id="9" idx="3"/>
          </p:cNvCxnSpPr>
          <p:nvPr/>
        </p:nvCxnSpPr>
        <p:spPr>
          <a:xfrm rot="5400000">
            <a:off x="5324813" y="2900740"/>
            <a:ext cx="521575" cy="731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H="1" flipV="1">
            <a:off x="5219700" y="4292600"/>
            <a:ext cx="968375" cy="23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>
            <a:off x="4064000" y="2663825"/>
            <a:ext cx="76200" cy="460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>
            <a:off x="2424113" y="3429000"/>
            <a:ext cx="1068387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V="1">
            <a:off x="2700338" y="4411663"/>
            <a:ext cx="935037" cy="385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>
            <a:stCxn id="11" idx="0"/>
          </p:cNvCxnSpPr>
          <p:nvPr/>
        </p:nvCxnSpPr>
        <p:spPr>
          <a:xfrm flipH="1" flipV="1">
            <a:off x="4787900" y="4714875"/>
            <a:ext cx="231775" cy="395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088" y="476250"/>
            <a:ext cx="75612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sz="24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таке стратегічне судочинство?</a:t>
            </a:r>
            <a:endParaRPr lang="en-US" sz="24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827088" y="2133600"/>
            <a:ext cx="75612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Стратегічне судочинство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(«впливове» судочинство) – включає в себе процес відбору справи та її подальший розгляд у суді з метою запровадження подальших масштабних змін у суспільстві. </a:t>
            </a: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uk-UA" sz="1400" u="sng" dirty="0">
                <a:latin typeface="Times New Roman" pitchFamily="18" charset="0"/>
                <a:cs typeface="Times New Roman" pitchFamily="18" charset="0"/>
              </a:rPr>
              <a:t>ключова відмінність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відміну від багатьох інших юридичних послуг, стратегічне судочинство не сфокусоване на забезпеченні реалізації та захисту прав індивідуальних клієнтів, а спрямоване на запровадження масштабних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соціальних змін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суспільстві та державі через використання такого органу державної влади як суд. </a:t>
            </a: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258888" y="3789363"/>
            <a:ext cx="1873250" cy="719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стратегічне  судочинство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724525" y="3789363"/>
            <a:ext cx="1800225" cy="719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інші юридичні послуги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 зі стрілкою 13"/>
          <p:cNvCxnSpPr/>
          <p:nvPr/>
        </p:nvCxnSpPr>
        <p:spPr>
          <a:xfrm>
            <a:off x="4284663" y="4149725"/>
            <a:ext cx="0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476250"/>
            <a:ext cx="74882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</a:t>
            </a:r>
            <a:r>
              <a:rPr lang="uk-UA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доцільно розпочинати стратегічне судочинство?</a:t>
            </a:r>
            <a:endParaRPr lang="en-US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1844675"/>
            <a:ext cx="763270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Ключові питання: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Правове питання (спір про право)?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Можливість за допомогою рішення суду вирішити цю проблему?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Зрозумілість вашої справи для представників громадськості та ЗМІ?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Можливість висвітлення вашої справи у ЗМІ?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З'ясувати наявність інших засобів для досягнення стратегічної мети і їх ефективність?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На скільки суди, до юрисдикції яких належить ваша справа, є незалежними?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Яке законодавство підлягає застосуванню та чи є воно однозначним 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Чіткість та істотність ваших вимог?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Імовірність сприятливого  кінцевого результату?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Чи існують інші організації, які змогли б потенційно долучитись до ведення вашої справи?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Чи потенційно може бути реакція з боку органів влади в разі успішного результату?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Інші. 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0113" y="1916113"/>
            <a:ext cx="7272337" cy="3605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Стратегічна справа потенційно може розглядатись впродовж довгого періоду часу допоки не настане кінцевий результат.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Питання наявних ресурсів є надзвичайно важливим, адже ваша команда повинна отримувати належну фінансову та організаційну підтримку для того, щоб працювати зі справою упродовж усього періоду її розгляду.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Встановити точні часові межі досягнення поставленої мети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проте можна спрогнозувати скільки потенційно справа може розглядатись на кожному з проміжних етапів, що буде корисним для розробки стратегії та залучення відповідних ресурсів.  </a:t>
            </a:r>
          </a:p>
          <a:p>
            <a:pPr marL="285750" indent="-285750"/>
            <a:endParaRPr lang="uk-UA" dirty="0">
              <a:latin typeface="Calibri" pitchFamily="34" charset="0"/>
            </a:endParaRPr>
          </a:p>
          <a:p>
            <a:pPr marL="285750" indent="-285750"/>
            <a:endParaRPr lang="uk-UA" dirty="0">
              <a:latin typeface="Calibri" pitchFamily="34" charset="0"/>
            </a:endParaRPr>
          </a:p>
          <a:p>
            <a:pPr marL="285750" indent="-285750"/>
            <a:endParaRPr lang="uk-UA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48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</a:t>
            </a:r>
            <a:r>
              <a:rPr lang="uk-UA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доцільно розпочинати стратегічне судочинство?</a:t>
            </a:r>
            <a:endParaRPr lang="en-US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827088" y="549275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може розпочати стратегічний судовий процес?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88" y="1989138"/>
            <a:ext cx="7416800" cy="340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Велика кількість способів щодо залучення осіб, від імені яких можна розпочинати стратегічний судовий процес. 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>
                <a:latin typeface="Times New Roman" pitchFamily="18" charset="0"/>
                <a:cs typeface="Times New Roman" pitchFamily="18" charset="0"/>
              </a:rPr>
              <a:t>Зокрема: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Співпраця з іншими громадськими організаціями, сферою інтересів яких є відповідна проблематика;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Звернення до центрів надання правової допомоги чи інших інституцій, які надають таку допомогу;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Проведення різноманітних консультацій та інтерв'ю;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Розміщення відповідної інформації у ЗМІ;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Друкована чи інша реклама;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Інші.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773238"/>
            <a:ext cx="7489825" cy="621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uk-UA" sz="1600" b="1" u="sng" dirty="0">
                <a:latin typeface="Times New Roman" pitchFamily="18" charset="0"/>
                <a:cs typeface="Times New Roman" pitchFamily="18" charset="0"/>
              </a:rPr>
              <a:t>, які необхідно з'ясувати: </a:t>
            </a:r>
          </a:p>
          <a:p>
            <a:pPr algn="just"/>
            <a:endParaRPr lang="uk-UA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Сильні та слабкі сторони вимог позивача та конкретних фактів, які стосуються справи;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Наявність фінансових засобів у позивача, в тому випадку, якщо він оплачуватиме вартість наданих послуг у зв'язку з веденням справи самостійно;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Стиль життя позивача, його графік, наявність вільного часу тощо;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Особисті якості позивача такі як надійність, вміння чітко висловлювати власні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думки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тощо. </a:t>
            </a:r>
          </a:p>
          <a:p>
            <a:pPr algn="just"/>
            <a:endParaRPr lang="uk-UA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uk-UA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 конкретних обставин справи й індивідуальних особливостей позивача  </a:t>
            </a:r>
            <a:endParaRPr lang="ru-RU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844675"/>
            <a:ext cx="7489825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 вирішенні цього питання, необхідно враховувати те, якої мети ви намагаєтесь досягнути за результатами розгляду стратегічної справи, чи це буде відшкодування завданої шкоди, чи це будуть певні зміни в законодавстві тощо. 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Найчастіше відповідачами у стратегічних справах є: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Національні уряди й інші органи державної влади;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Органи місцевого самоврядування;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Корпорації/компанії тощо.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У випадку, якщо відповідачем буде національний уряд, то питаннями, що потребують відповіді, будуть:</a:t>
            </a:r>
          </a:p>
          <a:p>
            <a:pPr algn="just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Яка ймовірна позиція уряду, щодо вашої справи. Чи уряд виступатиме проти заявлених вимог, і якщо так, то чому?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50004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uk-UA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відповідачем?</a:t>
            </a:r>
            <a:endParaRPr lang="ru-RU" sz="20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На Стамбул\презентації Стамбул\MED_PRAVO_fon_фініш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858963"/>
            <a:ext cx="7489825" cy="3467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національний уряд виступатиме проти задоволення ваших вимог, то чи існують певні опозиційні сили до уряду, які зможуть стати на вашу підтримку?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Скільки ресурсів національний уряд зможе потенційно залучити для захисту власних інтересів у суді?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Чи матимуть місце передвиборчі кампанії, які потенційно зможуть вплинути на обрану урядом позицію у цій справі?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разі, якщо рішення суду у вашій справі буде успішним, то чи матиме сторона відповідача достатньо коштів задля задоволення ваших вимог?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Чи розпочата вами стратегічна справа приверне увагу громадськості? Якщо так, то яким чином це зможе вплинути на позицію уряду та суспільства загалом?</a:t>
            </a:r>
          </a:p>
          <a:p>
            <a:pPr marL="285750" indent="-285750" algn="just">
              <a:buFontTx/>
              <a:buChar char="-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7148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uk-UA" sz="24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відповідачем?</a:t>
            </a:r>
            <a:endParaRPr lang="ru-RU" sz="2400" b="1" cap="sm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1398</Words>
  <Application>Microsoft Office PowerPoint</Application>
  <PresentationFormat>Экран (4:3)</PresentationFormat>
  <Paragraphs>163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Dmytro</cp:lastModifiedBy>
  <cp:revision>64</cp:revision>
  <dcterms:created xsi:type="dcterms:W3CDTF">2010-02-23T11:30:32Z</dcterms:created>
  <dcterms:modified xsi:type="dcterms:W3CDTF">2012-07-24T03:56:43Z</dcterms:modified>
</cp:coreProperties>
</file>